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59" r:id="rId4"/>
    <p:sldId id="260" r:id="rId5"/>
    <p:sldId id="258" r:id="rId6"/>
    <p:sldId id="292" r:id="rId7"/>
    <p:sldId id="291" r:id="rId8"/>
    <p:sldId id="290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222"/>
    <a:srgbClr val="159961"/>
    <a:srgbClr val="233517"/>
    <a:srgbClr val="23351C"/>
    <a:srgbClr val="73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2" autoAdjust="0"/>
    <p:restoredTop sz="94646" autoAdjust="0"/>
  </p:normalViewPr>
  <p:slideViewPr>
    <p:cSldViewPr snapToGrid="0" snapToObjects="1">
      <p:cViewPr varScale="1">
        <p:scale>
          <a:sx n="85" d="100"/>
          <a:sy n="85" d="100"/>
        </p:scale>
        <p:origin x="7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9/28/2020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97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9/28/2020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45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9/28/2020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44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2017" y="316469"/>
            <a:ext cx="7807151" cy="5257224"/>
          </a:xfrm>
          <a:custGeom>
            <a:avLst/>
            <a:gdLst/>
            <a:ahLst/>
            <a:cxnLst/>
            <a:rect l="l" t="t" r="r" b="b"/>
            <a:pathLst>
              <a:path w="9130030" h="5797550">
                <a:moveTo>
                  <a:pt x="9129407" y="5797296"/>
                </a:moveTo>
                <a:lnTo>
                  <a:pt x="9129407" y="0"/>
                </a:lnTo>
                <a:lnTo>
                  <a:pt x="0" y="0"/>
                </a:lnTo>
                <a:lnTo>
                  <a:pt x="0" y="5797296"/>
                </a:lnTo>
                <a:lnTo>
                  <a:pt x="9129407" y="5797296"/>
                </a:lnTo>
                <a:close/>
              </a:path>
            </a:pathLst>
          </a:custGeom>
          <a:solidFill>
            <a:srgbClr val="97C121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3205" y="667980"/>
            <a:ext cx="681759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36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9/28/2020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58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9/28/2020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02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9/28/2020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68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9/28/2020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57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9/28/2020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98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9/28/2020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09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9/28/2020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71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9/28/2020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43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0CDF-B721-BA41-91C7-4268EAE45939}" type="datetimeFigureOut">
              <a:t>9/28/2020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5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emf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2057693"/>
            <a:ext cx="9144000" cy="4045657"/>
          </a:xfrm>
          <a:prstGeom prst="rect">
            <a:avLst/>
          </a:prstGeom>
          <a:solidFill>
            <a:srgbClr val="1599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035662" y="2596754"/>
            <a:ext cx="7541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"/>
              </a:rPr>
              <a:t>How and why do we need to change our management of peat?</a:t>
            </a:r>
            <a:endParaRPr lang="nl-NL" sz="36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86150" y="3926097"/>
            <a:ext cx="674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FF00"/>
                </a:solidFill>
                <a:latin typeface="Open Sans"/>
                <a:cs typeface="Open Sans"/>
              </a:rPr>
              <a:t>Dr Chris Field</a:t>
            </a:r>
          </a:p>
          <a:p>
            <a:r>
              <a:rPr lang="nl-NL" sz="2000" dirty="0">
                <a:solidFill>
                  <a:srgbClr val="FFFF00"/>
                </a:solidFill>
                <a:latin typeface="Open Sans"/>
                <a:cs typeface="Open Sans"/>
              </a:rPr>
              <a:t>Manchester Metropolitan University           </a:t>
            </a:r>
          </a:p>
        </p:txBody>
      </p:sp>
      <p:pic>
        <p:nvPicPr>
          <p:cNvPr id="2" name="Afbeelding 1" descr="logobalk_ppt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578"/>
            <a:ext cx="9144000" cy="685731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1928679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905" y="281370"/>
            <a:ext cx="3164744" cy="13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13174"/>
            <a:ext cx="9144000" cy="6008975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21125" y="165286"/>
            <a:ext cx="674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Open Sans"/>
                <a:cs typeface="Open Sans"/>
              </a:rPr>
              <a:t>Peatlands and carbon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13862" y="1062198"/>
            <a:ext cx="5769395" cy="473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GB" sz="2200" dirty="0"/>
              <a:t>Despite covering just 3% of global land surface, peatlands store approximately 42% of all soil carbon (IUCN, 2017)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GB" sz="2200" dirty="0"/>
              <a:t>In the UK peat covers 12% of land area and stores around 20 years of UK CO</a:t>
            </a:r>
            <a:r>
              <a:rPr lang="en-GB" sz="2200" baseline="-25000" dirty="0"/>
              <a:t>2</a:t>
            </a:r>
            <a:r>
              <a:rPr lang="en-GB" sz="2200" dirty="0"/>
              <a:t> emissions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GB" sz="2200" dirty="0"/>
              <a:t>Significant peatlands exist across Lancashire and the north west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GB" sz="2200" dirty="0"/>
              <a:t>Many of our peatlands are degraded due to air pollution, over-grazing, fire and land management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GB" sz="2200" dirty="0"/>
              <a:t>At 6% of man’s GHG emissions, peatland CO</a:t>
            </a:r>
            <a:r>
              <a:rPr lang="en-GB" sz="2200" baseline="-25000" dirty="0"/>
              <a:t>2</a:t>
            </a:r>
            <a:r>
              <a:rPr lang="en-GB" sz="2200" dirty="0"/>
              <a:t> losses are twice that of aviation!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D29966B-2C3E-4A63-BE85-077D2C75F017}"/>
              </a:ext>
            </a:extLst>
          </p:cNvPr>
          <p:cNvGrpSpPr/>
          <p:nvPr/>
        </p:nvGrpSpPr>
        <p:grpSpPr>
          <a:xfrm>
            <a:off x="5918721" y="522058"/>
            <a:ext cx="2819608" cy="5028051"/>
            <a:chOff x="7344424" y="886216"/>
            <a:chExt cx="3333388" cy="5755928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725F783E-1A8F-4C83-95E0-8FD994442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424" y="886216"/>
              <a:ext cx="3095479" cy="575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02CD5D88-BB43-41AB-8A40-580BE8036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063" y="1857376"/>
              <a:ext cx="6064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A7DF7A3D-155D-4779-B2DE-EA4B1C858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485" y="1156689"/>
              <a:ext cx="11430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dirty="0"/>
                <a:t>Carbon density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dirty="0" err="1"/>
                <a:t>kt</a:t>
              </a:r>
              <a:r>
                <a:rPr lang="en-GB" altLang="en-US" sz="1100" dirty="0"/>
                <a:t> km</a:t>
              </a:r>
              <a:r>
                <a:rPr lang="en-GB" altLang="en-US" sz="1100" baseline="30000" dirty="0"/>
                <a:t>-2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78E09B-4BCB-456B-A245-250DBECB86CB}"/>
                </a:ext>
              </a:extLst>
            </p:cNvPr>
            <p:cNvSpPr/>
            <p:nvPr/>
          </p:nvSpPr>
          <p:spPr>
            <a:xfrm>
              <a:off x="9820562" y="1857376"/>
              <a:ext cx="857250" cy="154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GB" sz="1050" dirty="0">
                  <a:latin typeface="Arial" charset="0"/>
                </a:rPr>
                <a:t>0–5</a:t>
              </a:r>
            </a:p>
            <a:p>
              <a:pPr eaLnBrk="1" hangingPunct="1">
                <a:defRPr/>
              </a:pPr>
              <a:endParaRPr lang="en-GB" sz="1050" dirty="0">
                <a:latin typeface="Arial" charset="0"/>
              </a:endParaRPr>
            </a:p>
            <a:p>
              <a:pPr eaLnBrk="1" hangingPunct="1">
                <a:defRPr/>
              </a:pPr>
              <a:r>
                <a:rPr lang="en-GB" sz="1050" dirty="0">
                  <a:latin typeface="Arial" charset="0"/>
                </a:rPr>
                <a:t>50 –10</a:t>
              </a:r>
            </a:p>
            <a:p>
              <a:pPr eaLnBrk="1" hangingPunct="1">
                <a:defRPr/>
              </a:pPr>
              <a:endParaRPr lang="en-GB" sz="1050" dirty="0">
                <a:latin typeface="Arial" charset="0"/>
              </a:endParaRPr>
            </a:p>
            <a:p>
              <a:pPr eaLnBrk="1" hangingPunct="1">
                <a:defRPr/>
              </a:pPr>
              <a:r>
                <a:rPr lang="en-GB" sz="1050" dirty="0">
                  <a:latin typeface="Arial" charset="0"/>
                </a:rPr>
                <a:t>10 –15</a:t>
              </a:r>
            </a:p>
            <a:p>
              <a:pPr eaLnBrk="1" hangingPunct="1">
                <a:defRPr/>
              </a:pPr>
              <a:endParaRPr lang="en-GB" sz="1050" dirty="0">
                <a:latin typeface="Arial" charset="0"/>
              </a:endParaRPr>
            </a:p>
            <a:p>
              <a:pPr eaLnBrk="1" hangingPunct="1">
                <a:defRPr/>
              </a:pPr>
              <a:r>
                <a:rPr lang="en-GB" sz="1050" dirty="0">
                  <a:latin typeface="Arial" charset="0"/>
                </a:rPr>
                <a:t>15 –20</a:t>
              </a:r>
            </a:p>
            <a:p>
              <a:pPr eaLnBrk="1" hangingPunct="1">
                <a:defRPr/>
              </a:pPr>
              <a:endParaRPr lang="en-GB" sz="1050" dirty="0">
                <a:latin typeface="Arial" charset="0"/>
              </a:endParaRPr>
            </a:p>
            <a:p>
              <a:pPr eaLnBrk="1" hangingPunct="1">
                <a:defRPr/>
              </a:pPr>
              <a:r>
                <a:rPr lang="en-GB" sz="1050" dirty="0">
                  <a:latin typeface="Arial" charset="0"/>
                </a:rPr>
                <a:t>&gt; 20</a:t>
              </a:r>
              <a:endParaRPr lang="en-GB" sz="1200" dirty="0">
                <a:latin typeface="Arial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C10AA4-8739-480B-81D1-E8A44635ABB8}"/>
              </a:ext>
            </a:extLst>
          </p:cNvPr>
          <p:cNvSpPr txBox="1"/>
          <p:nvPr/>
        </p:nvSpPr>
        <p:spPr>
          <a:xfrm>
            <a:off x="6668753" y="5144425"/>
            <a:ext cx="222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Bradley et al. 2005 </a:t>
            </a:r>
          </a:p>
          <a:p>
            <a:pPr algn="r"/>
            <a:r>
              <a:rPr lang="en-GB" sz="1200" dirty="0"/>
              <a:t>Soil Use and Management 21</a:t>
            </a:r>
          </a:p>
        </p:txBody>
      </p:sp>
    </p:spTree>
    <p:extLst>
      <p:ext uri="{BB962C8B-B14F-4D97-AF65-F5344CB8AC3E}">
        <p14:creationId xmlns:p14="http://schemas.microsoft.com/office/powerpoint/2010/main" val="312037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418" y="1300653"/>
            <a:ext cx="4736417" cy="4525963"/>
          </a:xfrm>
        </p:spPr>
        <p:txBody>
          <a:bodyPr>
            <a:noAutofit/>
          </a:bodyPr>
          <a:lstStyle/>
          <a:p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There are over 12,000 ha of upland peat and over 5,000 ha of lowland peat in Greater Manchester</a:t>
            </a:r>
          </a:p>
          <a:p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The estimated carbon storage of Manchester’s peatlands is around 5 million tons (18 million tonnes of CO</a:t>
            </a:r>
            <a:r>
              <a:rPr lang="en-GB" sz="22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nl-NL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Combined they emit over 180,000 tonnes of carbon dioxide every year</a:t>
            </a:r>
          </a:p>
          <a:p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A majority of these emissions come from agricultural land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69461" y="289913"/>
            <a:ext cx="674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59961"/>
                </a:solidFill>
                <a:latin typeface="Open Sans"/>
                <a:cs typeface="Open Sans"/>
              </a:rPr>
              <a:t>Peatlands and Manchester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BF082D-B79E-4835-860A-B52ADEBA0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354" y="924835"/>
            <a:ext cx="3391082" cy="4491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EF8D1A-737D-42D5-89C2-DA2BF548DFA7}"/>
              </a:ext>
            </a:extLst>
          </p:cNvPr>
          <p:cNvSpPr txBox="1"/>
          <p:nvPr/>
        </p:nvSpPr>
        <p:spPr>
          <a:xfrm>
            <a:off x="-5244" y="6434524"/>
            <a:ext cx="6423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Data and map from Smart et al., (2020) GMCA Peat Pilot Report for DEFRA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701B6-FEBB-4B88-82E6-11126B3E74AE}"/>
              </a:ext>
            </a:extLst>
          </p:cNvPr>
          <p:cNvSpPr txBox="1"/>
          <p:nvPr/>
        </p:nvSpPr>
        <p:spPr>
          <a:xfrm>
            <a:off x="5637841" y="5376824"/>
            <a:ext cx="3298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Map showing land use on Chat Moss</a:t>
            </a:r>
          </a:p>
        </p:txBody>
      </p:sp>
    </p:spTree>
    <p:extLst>
      <p:ext uri="{BB962C8B-B14F-4D97-AF65-F5344CB8AC3E}">
        <p14:creationId xmlns:p14="http://schemas.microsoft.com/office/powerpoint/2010/main" val="7517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60205" y="253348"/>
            <a:ext cx="6747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59961"/>
                </a:solidFill>
                <a:latin typeface="Open Sans"/>
                <a:cs typeface="Open Sans"/>
              </a:rPr>
              <a:t>Peatlands store carbon</a:t>
            </a:r>
          </a:p>
          <a:p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2684" y="1053228"/>
            <a:ext cx="5295666" cy="4751544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Peatlands are formed under wet conditions</a:t>
            </a:r>
          </a:p>
          <a:p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Plants decompose slower than they grow</a:t>
            </a:r>
          </a:p>
          <a:p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When we drain peatlands to use them for agriculture much of carbon stored is returned to the atmosphere</a:t>
            </a:r>
          </a:p>
          <a:p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If we re-wet peatlands and add wetland plants this process is halted and they start to actively store carbon from the atmosphere again</a:t>
            </a:r>
          </a:p>
          <a:p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To meet our 2038 carbon neutral target we must restore or change the management of between 50 and 75% of Manchester’s peatlands</a:t>
            </a:r>
          </a:p>
        </p:txBody>
      </p:sp>
      <p:sp>
        <p:nvSpPr>
          <p:cNvPr id="8" name="Rechthoek 7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826" y="6020334"/>
            <a:ext cx="1338001" cy="582117"/>
          </a:xfrm>
          <a:prstGeom prst="rect">
            <a:avLst/>
          </a:prstGeom>
        </p:spPr>
      </p:pic>
      <p:pic>
        <p:nvPicPr>
          <p:cNvPr id="7" name="Content Placeholder 6" descr="A close up of some grass&#10;&#10;Description automatically generated">
            <a:extLst>
              <a:ext uri="{FF2B5EF4-FFF2-40B4-BE49-F238E27FC236}">
                <a16:creationId xmlns:a16="http://schemas.microsoft.com/office/drawing/2014/main" id="{C2F493BD-09FF-46C7-ADFF-A60589F9DD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20" y="5506470"/>
            <a:ext cx="5382445" cy="1198354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82A5F380-C361-4CF7-A639-DC2CAC5AABF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9" t="6336" r="50883" b="59825"/>
          <a:stretch/>
        </p:blipFill>
        <p:spPr bwMode="auto">
          <a:xfrm>
            <a:off x="5267617" y="1000517"/>
            <a:ext cx="3876383" cy="2267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2A951-05B4-474A-BD64-2D8792F928E1}"/>
              </a:ext>
            </a:extLst>
          </p:cNvPr>
          <p:cNvSpPr txBox="1"/>
          <p:nvPr/>
        </p:nvSpPr>
        <p:spPr>
          <a:xfrm>
            <a:off x="5542498" y="3191922"/>
            <a:ext cx="3501918" cy="87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/>
              <a:t>Winmarleigh Moss , almost 20% of the carbon in the upper soil has been lost since drainage in 1990</a:t>
            </a:r>
          </a:p>
        </p:txBody>
      </p:sp>
    </p:spTree>
    <p:extLst>
      <p:ext uri="{BB962C8B-B14F-4D97-AF65-F5344CB8AC3E}">
        <p14:creationId xmlns:p14="http://schemas.microsoft.com/office/powerpoint/2010/main" val="42456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6">
            <a:extLst>
              <a:ext uri="{FF2B5EF4-FFF2-40B4-BE49-F238E27FC236}">
                <a16:creationId xmlns:a16="http://schemas.microsoft.com/office/drawing/2014/main" id="{174EB700-F8CA-46F9-90CD-5EF50DB96002}"/>
              </a:ext>
            </a:extLst>
          </p:cNvPr>
          <p:cNvSpPr/>
          <p:nvPr/>
        </p:nvSpPr>
        <p:spPr>
          <a:xfrm>
            <a:off x="0" y="0"/>
            <a:ext cx="9144000" cy="5733232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object 2"/>
          <p:cNvSpPr txBox="1"/>
          <p:nvPr/>
        </p:nvSpPr>
        <p:spPr>
          <a:xfrm>
            <a:off x="316499" y="1078889"/>
            <a:ext cx="4367423" cy="343314"/>
          </a:xfrm>
          <a:prstGeom prst="rect">
            <a:avLst/>
          </a:prstGeom>
        </p:spPr>
        <p:txBody>
          <a:bodyPr vert="horz" wrap="square" lIns="0" tIns="8206" rIns="0" bIns="0" rtlCol="0">
            <a:spAutoFit/>
          </a:bodyPr>
          <a:lstStyle/>
          <a:p>
            <a:pPr marL="8637" defTabSz="621884">
              <a:spcBef>
                <a:spcPts val="65"/>
              </a:spcBef>
            </a:pPr>
            <a:r>
              <a:rPr lang="en-GB" sz="2177" b="1" spc="-31" dirty="0">
                <a:solidFill>
                  <a:srgbClr val="FFFFFF"/>
                </a:solidFill>
                <a:latin typeface="Segoe UI"/>
                <a:cs typeface="Segoe UI"/>
              </a:rPr>
              <a:t>7 pilot sites across 5 countries</a:t>
            </a:r>
            <a:endParaRPr sz="2177" dirty="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779" y="1747684"/>
            <a:ext cx="3899105" cy="47038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defTabSz="621884">
              <a:spcBef>
                <a:spcPts val="68"/>
              </a:spcBef>
            </a:pP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In </a:t>
            </a:r>
            <a:r>
              <a:rPr sz="1500" spc="-4" dirty="0">
                <a:solidFill>
                  <a:srgbClr val="FFFFFF"/>
                </a:solidFill>
                <a:latin typeface="Segoe UI"/>
                <a:cs typeface="Segoe UI"/>
              </a:rPr>
              <a:t>Belgium, </a:t>
            </a: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The Netherlands, </a:t>
            </a:r>
            <a:r>
              <a:rPr sz="1500" spc="-4" dirty="0">
                <a:solidFill>
                  <a:srgbClr val="FFFFFF"/>
                </a:solidFill>
                <a:latin typeface="Segoe UI"/>
                <a:cs typeface="Segoe UI"/>
              </a:rPr>
              <a:t>France, Ireland </a:t>
            </a: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and </a:t>
            </a:r>
            <a:r>
              <a:rPr sz="1500" spc="-4" dirty="0">
                <a:solidFill>
                  <a:srgbClr val="FFFFFF"/>
                </a:solidFill>
                <a:latin typeface="Segoe UI"/>
                <a:cs typeface="Segoe UI"/>
              </a:rPr>
              <a:t>United</a:t>
            </a:r>
            <a:r>
              <a:rPr sz="1500" spc="-156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Kingdom</a:t>
            </a:r>
            <a:endParaRPr sz="1500" dirty="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0776" y="2440219"/>
            <a:ext cx="4258869" cy="3226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1DAEA-9EC1-4636-905E-11177D2E25DC}"/>
              </a:ext>
            </a:extLst>
          </p:cNvPr>
          <p:cNvSpPr txBox="1"/>
          <p:nvPr/>
        </p:nvSpPr>
        <p:spPr>
          <a:xfrm>
            <a:off x="4730249" y="1250506"/>
            <a:ext cx="4367423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b="1" spc="-4" dirty="0">
                <a:latin typeface="Segoe UI"/>
                <a:cs typeface="Segoe UI"/>
              </a:rPr>
              <a:t>To reduce C-emissions and restore C-storage capacity of different types of peatland 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GB" spc="-4" dirty="0">
                <a:latin typeface="Segoe UI"/>
                <a:cs typeface="Segoe UI"/>
              </a:rPr>
              <a:t>Development of reliable measuring methods and predictive models of C-fluxes in peatlands as base for a decision making tool 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GB" spc="-4" dirty="0">
                <a:latin typeface="Segoe UI"/>
                <a:cs typeface="Segoe UI"/>
              </a:rPr>
              <a:t>Identify sustainable socio-economic models… and policies to promote peatland restoration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GB" spc="-4" dirty="0">
                <a:latin typeface="Segoe UI"/>
                <a:cs typeface="Segoe UI"/>
              </a:rPr>
              <a:t>Demonstrating new techniques and methods to restore and improve C-sequestration in peatlands</a:t>
            </a:r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CCC6C28-D0BF-4180-B7B7-6D944D0CC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12" name="Tekstvak 4">
            <a:extLst>
              <a:ext uri="{FF2B5EF4-FFF2-40B4-BE49-F238E27FC236}">
                <a16:creationId xmlns:a16="http://schemas.microsoft.com/office/drawing/2014/main" id="{8B0C5F21-CF01-497E-9988-E74F1C8504F1}"/>
              </a:ext>
            </a:extLst>
          </p:cNvPr>
          <p:cNvSpPr txBox="1"/>
          <p:nvPr/>
        </p:nvSpPr>
        <p:spPr>
          <a:xfrm>
            <a:off x="421125" y="165286"/>
            <a:ext cx="674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Open Sans"/>
                <a:cs typeface="Open Sans"/>
              </a:rPr>
              <a:t>Care-Peat 2019-2022</a:t>
            </a:r>
          </a:p>
        </p:txBody>
      </p:sp>
      <p:pic>
        <p:nvPicPr>
          <p:cNvPr id="13" name="Afbeelding 1" descr="logobalk_ppt.jpg">
            <a:extLst>
              <a:ext uri="{FF2B5EF4-FFF2-40B4-BE49-F238E27FC236}">
                <a16:creationId xmlns:a16="http://schemas.microsoft.com/office/drawing/2014/main" id="{FF558515-9397-4EF7-BEBE-E236F96DA7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25" y="6162043"/>
            <a:ext cx="6423239" cy="481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A490CB03-908C-4342-AE35-B8DE519E26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838" y="3908355"/>
            <a:ext cx="2308706" cy="178488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28838" y="529870"/>
            <a:ext cx="775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59961"/>
                </a:solidFill>
                <a:latin typeface="Open Sans"/>
              </a:rPr>
              <a:t>Care-Peat pilot sites – at each we monitor the carbon benefits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84238F-1964-4137-A6A5-9CA15174CD04}"/>
              </a:ext>
            </a:extLst>
          </p:cNvPr>
          <p:cNvSpPr txBox="1"/>
          <p:nvPr/>
        </p:nvSpPr>
        <p:spPr>
          <a:xfrm>
            <a:off x="882499" y="3946000"/>
            <a:ext cx="1824538" cy="30008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350" b="1" dirty="0"/>
              <a:t>Winmarleigh Moss, UK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CB701F-9141-4ADF-ADAB-B80B45F1CE50}"/>
              </a:ext>
            </a:extLst>
          </p:cNvPr>
          <p:cNvGrpSpPr/>
          <p:nvPr/>
        </p:nvGrpSpPr>
        <p:grpSpPr>
          <a:xfrm>
            <a:off x="3266510" y="1985512"/>
            <a:ext cx="2378289" cy="1735301"/>
            <a:chOff x="9053796" y="26584"/>
            <a:chExt cx="3063220" cy="22986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0D8925-0EA4-4187-B141-C36401B5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3796" y="26584"/>
              <a:ext cx="3063220" cy="229860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59E96B-8ECF-4636-B630-0757DA154513}"/>
                </a:ext>
              </a:extLst>
            </p:cNvPr>
            <p:cNvSpPr txBox="1"/>
            <p:nvPr/>
          </p:nvSpPr>
          <p:spPr>
            <a:xfrm>
              <a:off x="9096320" y="60534"/>
              <a:ext cx="1645532" cy="397493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Black Creek, BE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051E9B-6E79-4B30-BC8F-825FC2BB0D57}"/>
              </a:ext>
            </a:extLst>
          </p:cNvPr>
          <p:cNvGrpSpPr/>
          <p:nvPr/>
        </p:nvGrpSpPr>
        <p:grpSpPr>
          <a:xfrm>
            <a:off x="5794761" y="3898313"/>
            <a:ext cx="2436151" cy="1784883"/>
            <a:chOff x="1569162" y="4070579"/>
            <a:chExt cx="2971458" cy="22297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BC8BFF-14B6-444F-B826-476AD3987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9162" y="4070579"/>
              <a:ext cx="2971458" cy="22297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3C5C53-62D5-4E19-BE4E-917BD3885E2F}"/>
                </a:ext>
              </a:extLst>
            </p:cNvPr>
            <p:cNvSpPr txBox="1"/>
            <p:nvPr/>
          </p:nvSpPr>
          <p:spPr>
            <a:xfrm>
              <a:off x="1602955" y="4117266"/>
              <a:ext cx="1382119" cy="374874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La Guette, FR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3AB940F-BB03-4DE1-BADF-0672991582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981" y="3898451"/>
            <a:ext cx="2367819" cy="17847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85FF8A-652A-4747-9A14-157426404542}"/>
              </a:ext>
            </a:extLst>
          </p:cNvPr>
          <p:cNvSpPr txBox="1"/>
          <p:nvPr/>
        </p:nvSpPr>
        <p:spPr>
          <a:xfrm>
            <a:off x="3309983" y="3943531"/>
            <a:ext cx="1950406" cy="30008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350" b="1" dirty="0"/>
              <a:t>Little Woolden Moss, UK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91CDE7-C1AC-43B1-9234-5D7C65D6EEB5}"/>
              </a:ext>
            </a:extLst>
          </p:cNvPr>
          <p:cNvGrpSpPr/>
          <p:nvPr/>
        </p:nvGrpSpPr>
        <p:grpSpPr>
          <a:xfrm>
            <a:off x="5794761" y="1935929"/>
            <a:ext cx="2436151" cy="1784883"/>
            <a:chOff x="9145559" y="2374439"/>
            <a:chExt cx="2971457" cy="22297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B7E2436-EF93-45A2-BE60-2D21416E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5559" y="2374439"/>
              <a:ext cx="2971457" cy="222974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009244-A1B8-41BE-A005-5D9638E6F267}"/>
                </a:ext>
              </a:extLst>
            </p:cNvPr>
            <p:cNvSpPr txBox="1"/>
            <p:nvPr/>
          </p:nvSpPr>
          <p:spPr>
            <a:xfrm>
              <a:off x="9232288" y="2472943"/>
              <a:ext cx="1310870" cy="374874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Peat Pits, NL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456FDC-1A01-4FE3-B2B6-BD363D3145CC}"/>
              </a:ext>
            </a:extLst>
          </p:cNvPr>
          <p:cNvGrpSpPr/>
          <p:nvPr/>
        </p:nvGrpSpPr>
        <p:grpSpPr>
          <a:xfrm>
            <a:off x="840129" y="1985512"/>
            <a:ext cx="2297415" cy="1723952"/>
            <a:chOff x="5734774" y="18583"/>
            <a:chExt cx="3063220" cy="2297056"/>
          </a:xfrm>
        </p:grpSpPr>
        <p:pic>
          <p:nvPicPr>
            <p:cNvPr id="23" name="Picture 22" descr="A close up of a dry grass field&#10;&#10;Description automatically generated">
              <a:extLst>
                <a:ext uri="{FF2B5EF4-FFF2-40B4-BE49-F238E27FC236}">
                  <a16:creationId xmlns:a16="http://schemas.microsoft.com/office/drawing/2014/main" id="{FA311317-7FC2-4826-8433-210FD743D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4774" y="18583"/>
              <a:ext cx="3063220" cy="229705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EA6796-B0A6-450F-869B-D62FD7CE334A}"/>
                </a:ext>
              </a:extLst>
            </p:cNvPr>
            <p:cNvSpPr txBox="1"/>
            <p:nvPr/>
          </p:nvSpPr>
          <p:spPr>
            <a:xfrm>
              <a:off x="5776346" y="81132"/>
              <a:ext cx="1847259" cy="39984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1350" b="1" dirty="0" err="1"/>
                <a:t>Cloncrow</a:t>
              </a:r>
              <a:r>
                <a:rPr lang="en-GB" sz="1350" b="1" dirty="0"/>
                <a:t> Bog, 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22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C9CC86D-87BD-4D7D-95C6-BA71A25D9F96}"/>
              </a:ext>
            </a:extLst>
          </p:cNvPr>
          <p:cNvSpPr txBox="1">
            <a:spLocks/>
          </p:cNvSpPr>
          <p:nvPr/>
        </p:nvSpPr>
        <p:spPr>
          <a:xfrm>
            <a:off x="238019" y="525356"/>
            <a:ext cx="8307401" cy="950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rgbClr val="159961"/>
                </a:solidFill>
                <a:latin typeface="Open Sans"/>
                <a:ea typeface="+mn-ea"/>
              </a:rPr>
              <a:t>Little Woolden and Winmarleigh Mosses, UK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64DCAA-1300-40D2-B657-0E66BC0753A2}"/>
              </a:ext>
            </a:extLst>
          </p:cNvPr>
          <p:cNvSpPr txBox="1">
            <a:spLocks/>
          </p:cNvSpPr>
          <p:nvPr/>
        </p:nvSpPr>
        <p:spPr>
          <a:xfrm>
            <a:off x="133870" y="1680739"/>
            <a:ext cx="4257850" cy="41198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 algn="l">
              <a:buFont typeface="+mj-lt"/>
              <a:buAutoNum type="arabicPeriod"/>
            </a:pPr>
            <a:r>
              <a:rPr lang="en-GB" sz="2400" dirty="0"/>
              <a:t>Restore former extracted peatland with </a:t>
            </a:r>
            <a:r>
              <a:rPr lang="en-GB" sz="2400" i="1" dirty="0"/>
              <a:t>Sphagnum</a:t>
            </a:r>
            <a:r>
              <a:rPr lang="en-GB" sz="2400" dirty="0"/>
              <a:t> and ‘Companion planting’ to accelerate carbon storage</a:t>
            </a:r>
          </a:p>
          <a:p>
            <a:pPr marL="385763" indent="-385763" algn="l">
              <a:buFont typeface="+mj-lt"/>
              <a:buAutoNum type="arabicPeriod"/>
            </a:pPr>
            <a:r>
              <a:rPr lang="en-GB" sz="2400" dirty="0"/>
              <a:t>‘Carbon farm’ on former, drained agricultural land</a:t>
            </a:r>
          </a:p>
          <a:p>
            <a:pPr marL="842963" lvl="1" indent="-385763" algn="l">
              <a:buFont typeface="Arial" panose="020B0604020202020204" pitchFamily="34" charset="0"/>
              <a:buChar char="•"/>
            </a:pPr>
            <a:r>
              <a:rPr lang="en-GB" sz="2000" dirty="0"/>
              <a:t>Raise water table and plant </a:t>
            </a:r>
            <a:r>
              <a:rPr lang="en-GB" sz="2000" i="1" dirty="0"/>
              <a:t>Sphagnum</a:t>
            </a:r>
            <a:r>
              <a:rPr lang="en-GB" sz="2000" dirty="0"/>
              <a:t> moss</a:t>
            </a:r>
          </a:p>
          <a:p>
            <a:pPr marL="842963" lvl="1" indent="-385763" algn="l">
              <a:buFont typeface="Arial" panose="020B0604020202020204" pitchFamily="34" charset="0"/>
              <a:buChar char="•"/>
            </a:pPr>
            <a:r>
              <a:rPr lang="en-GB" sz="2000" dirty="0"/>
              <a:t>Benefits to SSSI from rewetting buffer land</a:t>
            </a:r>
          </a:p>
          <a:p>
            <a:pPr marL="842963" lvl="1" indent="-385763" algn="l">
              <a:buFont typeface="Arial" panose="020B0604020202020204" pitchFamily="34" charset="0"/>
              <a:buChar char="•"/>
            </a:pPr>
            <a:r>
              <a:rPr lang="en-GB" sz="2000" dirty="0"/>
              <a:t>Demonstration site for carbon offsetting in land</a:t>
            </a:r>
          </a:p>
          <a:p>
            <a:pPr marL="842963" lvl="1" indent="-385763" algn="l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E5B543C-FC50-4270-9E81-6BFAA0E14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753" y="3669802"/>
            <a:ext cx="2302854" cy="17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outdoor, grass, sitting, small&#10;&#10;Description automatically generated">
            <a:extLst>
              <a:ext uri="{FF2B5EF4-FFF2-40B4-BE49-F238E27FC236}">
                <a16:creationId xmlns:a16="http://schemas.microsoft.com/office/drawing/2014/main" id="{ECA397F6-C7EE-4DBE-BC66-1A6CC3519D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753" y="1801008"/>
            <a:ext cx="2302854" cy="172714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1B1EEC7-7914-4E89-A394-08C1E569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789" y="3669802"/>
            <a:ext cx="2302854" cy="17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C2EC7-4211-4DB4-978F-0D12E93F71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788" y="1801008"/>
            <a:ext cx="2308974" cy="1727141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08166C0F-B21C-484B-8104-0469E15C39C1}"/>
              </a:ext>
            </a:extLst>
          </p:cNvPr>
          <p:cNvSpPr/>
          <p:nvPr/>
        </p:nvSpPr>
        <p:spPr>
          <a:xfrm>
            <a:off x="7381873" y="1890713"/>
            <a:ext cx="147638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753EAE4-C756-47E8-92B1-3560D0F5CFFC}"/>
              </a:ext>
            </a:extLst>
          </p:cNvPr>
          <p:cNvSpPr/>
          <p:nvPr/>
        </p:nvSpPr>
        <p:spPr>
          <a:xfrm>
            <a:off x="7996244" y="3181376"/>
            <a:ext cx="138106" cy="133324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9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60644" y="809733"/>
            <a:ext cx="674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59961"/>
                </a:solidFill>
                <a:latin typeface="Open Sans"/>
              </a:rPr>
              <a:t>Summary</a:t>
            </a:r>
            <a:endParaRPr lang="en-GB" sz="3200" b="1" dirty="0">
              <a:solidFill>
                <a:srgbClr val="159961"/>
              </a:solidFill>
              <a:latin typeface="Open San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60643" y="1639104"/>
            <a:ext cx="73260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Peatlands are huge carbon stores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Human pressures and current management means these carbon stores are sources of carbon dioxide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 is ‘easy’ to reduce these emissions but we need the policy and economic enablers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Restoration of peatlands is seen as key in achieving carbon targets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529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Segoe UI</vt:lpstr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Ontverpia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Peeters</dc:creator>
  <cp:lastModifiedBy>Christopher</cp:lastModifiedBy>
  <cp:revision>46</cp:revision>
  <dcterms:created xsi:type="dcterms:W3CDTF">2017-01-13T10:17:35Z</dcterms:created>
  <dcterms:modified xsi:type="dcterms:W3CDTF">2020-09-28T13:27:08Z</dcterms:modified>
</cp:coreProperties>
</file>