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64" r:id="rId3"/>
    <p:sldId id="268" r:id="rId4"/>
    <p:sldId id="269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544" autoAdjust="0"/>
  </p:normalViewPr>
  <p:slideViewPr>
    <p:cSldViewPr snapToGrid="0">
      <p:cViewPr varScale="1">
        <p:scale>
          <a:sx n="76" d="100"/>
          <a:sy n="76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6739E-F5BB-43D2-B9AD-FD5FCAEF5AD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F7A18-CA08-4526-8934-6A7AED6EF1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4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F7A18-CA08-4526-8934-6A7AED6EF18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999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C9B9-6468-4E59-8B89-485DBBBD8A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E013C-2BBA-40DA-A093-030A7B7664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748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Damage is widespread</a:t>
            </a:r>
          </a:p>
          <a:p>
            <a:r>
              <a:rPr lang="en-GB" dirty="0" smtClean="0"/>
              <a:t>Peat extraction- drainage- overgrazing- impacts from infrastructure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51220-689C-47DD-90F6-8C25357D941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7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528C-9DA6-4BE3-BE9D-C25D3EA6C9A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7515-F54F-4D74-9F1A-8D00DFD02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03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528C-9DA6-4BE3-BE9D-C25D3EA6C9A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7515-F54F-4D74-9F1A-8D00DFD02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27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528C-9DA6-4BE3-BE9D-C25D3EA6C9A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7515-F54F-4D74-9F1A-8D00DFD02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74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528C-9DA6-4BE3-BE9D-C25D3EA6C9A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7515-F54F-4D74-9F1A-8D00DFD02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28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528C-9DA6-4BE3-BE9D-C25D3EA6C9A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7515-F54F-4D74-9F1A-8D00DFD02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8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528C-9DA6-4BE3-BE9D-C25D3EA6C9A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7515-F54F-4D74-9F1A-8D00DFD02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66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528C-9DA6-4BE3-BE9D-C25D3EA6C9A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7515-F54F-4D74-9F1A-8D00DFD02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93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528C-9DA6-4BE3-BE9D-C25D3EA6C9A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7515-F54F-4D74-9F1A-8D00DFD02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8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528C-9DA6-4BE3-BE9D-C25D3EA6C9A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7515-F54F-4D74-9F1A-8D00DFD02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20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528C-9DA6-4BE3-BE9D-C25D3EA6C9A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7515-F54F-4D74-9F1A-8D00DFD02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9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528C-9DA6-4BE3-BE9D-C25D3EA6C9A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7515-F54F-4D74-9F1A-8D00DFD02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33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528C-9DA6-4BE3-BE9D-C25D3EA6C9A2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17515-F54F-4D74-9F1A-8D00DFD02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28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ma.goodyer@iucn.org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647" y="1049982"/>
            <a:ext cx="89027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The Climate </a:t>
            </a:r>
            <a:r>
              <a:rPr lang="en-GB" sz="3200" dirty="0" smtClean="0"/>
              <a:t>Emergency</a:t>
            </a:r>
          </a:p>
          <a:p>
            <a:pPr algn="ctr"/>
            <a:r>
              <a:rPr lang="en-GB" sz="3200" b="1" dirty="0"/>
              <a:t>T</a:t>
            </a:r>
            <a:r>
              <a:rPr lang="en-GB" sz="3200" b="1" dirty="0" smtClean="0"/>
              <a:t>he </a:t>
            </a:r>
            <a:r>
              <a:rPr lang="en-GB" sz="3200" b="1" dirty="0"/>
              <a:t>role of peatlands – from ambition to action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052" y="6191200"/>
            <a:ext cx="10046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Emma Goodyer </a:t>
            </a:r>
            <a:endParaRPr lang="en-GB" sz="1600" dirty="0"/>
          </a:p>
          <a:p>
            <a:r>
              <a:rPr lang="en-GB" sz="1600" dirty="0" smtClean="0"/>
              <a:t>Programme Manager at IUCN </a:t>
            </a:r>
            <a:r>
              <a:rPr lang="en-GB" sz="1600" dirty="0"/>
              <a:t>UK Peatland </a:t>
            </a:r>
            <a:r>
              <a:rPr lang="en-GB" sz="1600" dirty="0" smtClean="0"/>
              <a:t>Programme </a:t>
            </a:r>
            <a:r>
              <a:rPr lang="en-GB" sz="1600" dirty="0" smtClean="0">
                <a:hlinkClick r:id="rId3"/>
              </a:rPr>
              <a:t>emma.goodyer@iucn.org.uk</a:t>
            </a:r>
            <a:endParaRPr lang="en-GB" sz="1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04" y="162873"/>
            <a:ext cx="1758046" cy="990141"/>
          </a:xfrm>
          <a:prstGeom prst="rect">
            <a:avLst/>
          </a:prstGeom>
        </p:spPr>
      </p:pic>
      <p:pic>
        <p:nvPicPr>
          <p:cNvPr id="10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52" y="290342"/>
            <a:ext cx="2037948" cy="886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9" b="14479"/>
          <a:stretch/>
        </p:blipFill>
        <p:spPr>
          <a:xfrm>
            <a:off x="-2" y="2444700"/>
            <a:ext cx="9144000" cy="353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74668" y="2444700"/>
            <a:ext cx="369332" cy="34925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© Nathan Chandler/ </a:t>
            </a:r>
            <a:r>
              <a:rPr lang="en-GB" sz="1200" dirty="0" err="1" smtClean="0">
                <a:solidFill>
                  <a:schemeClr val="bg1"/>
                </a:solidFill>
              </a:rPr>
              <a:t>CarePEAT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76" b="43749"/>
          <a:stretch/>
        </p:blipFill>
        <p:spPr>
          <a:xfrm>
            <a:off x="0" y="634379"/>
            <a:ext cx="9144000" cy="1128712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06775" y="3597856"/>
            <a:ext cx="1954050" cy="1958657"/>
            <a:chOff x="3081696" y="812088"/>
            <a:chExt cx="5672340" cy="568571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9"/>
            <a:stretch/>
          </p:blipFill>
          <p:spPr>
            <a:xfrm>
              <a:off x="3081696" y="812088"/>
              <a:ext cx="5672340" cy="5685714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3081696" y="812088"/>
              <a:ext cx="5672340" cy="568571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25323" y="197592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COUNTRY LEVEL ACTION PLANS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000" y="198678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STRATEGY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0334" y="2929807"/>
            <a:ext cx="1363578" cy="307777"/>
          </a:xfrm>
          <a:prstGeom prst="rect">
            <a:avLst/>
          </a:prstGeom>
          <a:noFill/>
          <a:ln w="38100">
            <a:solidFill>
              <a:srgbClr val="979C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0334" y="3949344"/>
            <a:ext cx="1363578" cy="307777"/>
          </a:xfrm>
          <a:prstGeom prst="rect">
            <a:avLst/>
          </a:prstGeom>
          <a:noFill/>
          <a:ln w="38100">
            <a:solidFill>
              <a:srgbClr val="979C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SCOTLAND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0334" y="4972380"/>
            <a:ext cx="1363578" cy="307777"/>
          </a:xfrm>
          <a:prstGeom prst="rect">
            <a:avLst/>
          </a:prstGeom>
          <a:noFill/>
          <a:ln w="38100">
            <a:solidFill>
              <a:srgbClr val="979C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WALES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0334" y="5995416"/>
            <a:ext cx="1363578" cy="523220"/>
          </a:xfrm>
          <a:prstGeom prst="rect">
            <a:avLst/>
          </a:prstGeom>
          <a:noFill/>
          <a:ln w="38100">
            <a:solidFill>
              <a:srgbClr val="979C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NORTHERN IRELAND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195731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POLICIES AND TARGETS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65075" y="196796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FUNDING AND DELIVERY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381250" y="3086100"/>
            <a:ext cx="229084" cy="0"/>
          </a:xfrm>
          <a:prstGeom prst="straightConnector1">
            <a:avLst/>
          </a:prstGeom>
          <a:ln w="38100">
            <a:solidFill>
              <a:srgbClr val="979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81250" y="4114800"/>
            <a:ext cx="229084" cy="0"/>
          </a:xfrm>
          <a:prstGeom prst="straightConnector1">
            <a:avLst/>
          </a:prstGeom>
          <a:ln w="38100">
            <a:solidFill>
              <a:srgbClr val="979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81250" y="5124450"/>
            <a:ext cx="229084" cy="0"/>
          </a:xfrm>
          <a:prstGeom prst="straightConnector1">
            <a:avLst/>
          </a:prstGeom>
          <a:ln w="38100">
            <a:solidFill>
              <a:srgbClr val="979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381250" y="6267450"/>
            <a:ext cx="229084" cy="0"/>
          </a:xfrm>
          <a:prstGeom prst="straightConnector1">
            <a:avLst/>
          </a:prstGeom>
          <a:ln w="38100">
            <a:solidFill>
              <a:srgbClr val="979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85755" y="3071553"/>
            <a:ext cx="4154" cy="3217025"/>
          </a:xfrm>
          <a:prstGeom prst="line">
            <a:avLst/>
          </a:prstGeom>
          <a:ln w="38100">
            <a:solidFill>
              <a:srgbClr val="979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209330" y="4577185"/>
            <a:ext cx="178502" cy="1"/>
          </a:xfrm>
          <a:prstGeom prst="line">
            <a:avLst/>
          </a:prstGeom>
          <a:ln w="38100">
            <a:solidFill>
              <a:srgbClr val="979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845423" y="2787239"/>
            <a:ext cx="1586753" cy="3785652"/>
          </a:xfrm>
          <a:prstGeom prst="rect">
            <a:avLst/>
          </a:prstGeom>
          <a:noFill/>
          <a:ln w="38100">
            <a:solidFill>
              <a:srgbClr val="979C2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UK-WIDE &amp; COUNTRY LEVEL</a:t>
            </a:r>
          </a:p>
          <a:p>
            <a:pPr algn="ctr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38499" y="2794633"/>
            <a:ext cx="1586753" cy="3785652"/>
          </a:xfrm>
          <a:prstGeom prst="rect">
            <a:avLst/>
          </a:prstGeom>
          <a:noFill/>
          <a:ln w="38100">
            <a:solidFill>
              <a:srgbClr val="979C2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UK-WIDE &amp; COUNTRY LEVEL</a:t>
            </a:r>
          </a:p>
          <a:p>
            <a:pPr algn="ctr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Arrow Connector 67"/>
          <p:cNvCxnSpPr>
            <a:stCxn id="12" idx="3"/>
          </p:cNvCxnSpPr>
          <p:nvPr/>
        </p:nvCxnSpPr>
        <p:spPr>
          <a:xfrm>
            <a:off x="3973912" y="3083696"/>
            <a:ext cx="871511" cy="2404"/>
          </a:xfrm>
          <a:prstGeom prst="straightConnector1">
            <a:avLst/>
          </a:prstGeom>
          <a:ln w="38100">
            <a:solidFill>
              <a:srgbClr val="979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973912" y="4110023"/>
            <a:ext cx="871511" cy="2404"/>
          </a:xfrm>
          <a:prstGeom prst="straightConnector1">
            <a:avLst/>
          </a:prstGeom>
          <a:ln w="38100">
            <a:solidFill>
              <a:srgbClr val="979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975100" y="5118100"/>
            <a:ext cx="843899" cy="9793"/>
          </a:xfrm>
          <a:prstGeom prst="straightConnector1">
            <a:avLst/>
          </a:prstGeom>
          <a:ln w="38100">
            <a:solidFill>
              <a:srgbClr val="979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3987800" y="6290982"/>
            <a:ext cx="831200" cy="1868"/>
          </a:xfrm>
          <a:prstGeom prst="straightConnector1">
            <a:avLst/>
          </a:prstGeom>
          <a:ln w="38100">
            <a:solidFill>
              <a:srgbClr val="979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455850" y="3153546"/>
            <a:ext cx="871511" cy="2404"/>
          </a:xfrm>
          <a:prstGeom prst="straightConnector1">
            <a:avLst/>
          </a:prstGeom>
          <a:ln w="38100">
            <a:solidFill>
              <a:srgbClr val="979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455850" y="4179873"/>
            <a:ext cx="871511" cy="2404"/>
          </a:xfrm>
          <a:prstGeom prst="straightConnector1">
            <a:avLst/>
          </a:prstGeom>
          <a:ln w="38100">
            <a:solidFill>
              <a:srgbClr val="979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6429426" y="5206200"/>
            <a:ext cx="897935" cy="2"/>
          </a:xfrm>
          <a:prstGeom prst="straightConnector1">
            <a:avLst/>
          </a:prstGeom>
          <a:ln w="38100">
            <a:solidFill>
              <a:srgbClr val="979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429426" y="6356555"/>
            <a:ext cx="909073" cy="14748"/>
          </a:xfrm>
          <a:prstGeom prst="straightConnector1">
            <a:avLst/>
          </a:prstGeom>
          <a:ln w="38100">
            <a:solidFill>
              <a:srgbClr val="979C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70" y="173182"/>
            <a:ext cx="1240182" cy="698477"/>
          </a:xfrm>
          <a:prstGeom prst="rect">
            <a:avLst/>
          </a:prstGeom>
        </p:spPr>
      </p:pic>
      <p:pic>
        <p:nvPicPr>
          <p:cNvPr id="3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680" y="246195"/>
            <a:ext cx="1437634" cy="6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r="2807"/>
          <a:stretch/>
        </p:blipFill>
        <p:spPr>
          <a:xfrm>
            <a:off x="235680" y="908165"/>
            <a:ext cx="8689572" cy="5868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70" y="173182"/>
            <a:ext cx="1240182" cy="698477"/>
          </a:xfrm>
          <a:prstGeom prst="rect">
            <a:avLst/>
          </a:prstGeom>
        </p:spPr>
      </p:pic>
      <p:pic>
        <p:nvPicPr>
          <p:cNvPr id="4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80" y="246195"/>
            <a:ext cx="1437634" cy="625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5421" y="1318537"/>
            <a:ext cx="4304872" cy="5047536"/>
          </a:xfrm>
          <a:prstGeom prst="rect">
            <a:avLst/>
          </a:prstGeom>
          <a:solidFill>
            <a:srgbClr val="3B3838">
              <a:alpha val="61961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Funding</a:t>
            </a:r>
          </a:p>
          <a:p>
            <a:endParaRPr lang="en-GB" sz="11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Long-term economic stimulus, beyond capital investment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Incentives to maintain healthy peatlands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Utilise existing novel funding mechanisms e.g. Peatland Code and seek opportunities for new schemes (e.g. EU LIFE replacement?)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6" r="15648"/>
          <a:stretch/>
        </p:blipFill>
        <p:spPr>
          <a:xfrm>
            <a:off x="235680" y="1049873"/>
            <a:ext cx="8610370" cy="5705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70" y="173182"/>
            <a:ext cx="1240182" cy="698477"/>
          </a:xfrm>
          <a:prstGeom prst="rect">
            <a:avLst/>
          </a:prstGeom>
        </p:spPr>
      </p:pic>
      <p:pic>
        <p:nvPicPr>
          <p:cNvPr id="4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80" y="246195"/>
            <a:ext cx="1437634" cy="625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9557" y="4143930"/>
            <a:ext cx="8342615" cy="2492990"/>
          </a:xfrm>
          <a:prstGeom prst="rect">
            <a:avLst/>
          </a:prstGeom>
          <a:solidFill>
            <a:srgbClr val="3B3838">
              <a:alpha val="61961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Strategic approach to </a:t>
            </a:r>
            <a:r>
              <a:rPr lang="en-GB" sz="4000" b="1" dirty="0" smtClean="0">
                <a:solidFill>
                  <a:schemeClr val="bg1"/>
                </a:solidFill>
              </a:rPr>
              <a:t>policy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endParaRPr lang="en-GB" sz="6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 strategic, sophisticated overview is needed to resolve conflicts on the ground and deliver the right things in the right </a:t>
            </a:r>
            <a:r>
              <a:rPr lang="en-GB" sz="2400" dirty="0" smtClean="0">
                <a:solidFill>
                  <a:schemeClr val="bg1"/>
                </a:solidFill>
              </a:rPr>
              <a:t>place.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Address conflicting land use targets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t="14342"/>
          <a:stretch/>
        </p:blipFill>
        <p:spPr>
          <a:xfrm>
            <a:off x="215757" y="1017142"/>
            <a:ext cx="8691936" cy="5676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70" y="173182"/>
            <a:ext cx="1240182" cy="698477"/>
          </a:xfrm>
          <a:prstGeom prst="rect">
            <a:avLst/>
          </a:prstGeom>
        </p:spPr>
      </p:pic>
      <p:pic>
        <p:nvPicPr>
          <p:cNvPr id="4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80" y="246195"/>
            <a:ext cx="1437634" cy="625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418" y="1877912"/>
            <a:ext cx="5414481" cy="3954929"/>
          </a:xfrm>
          <a:prstGeom prst="rect">
            <a:avLst/>
          </a:prstGeom>
          <a:solidFill>
            <a:srgbClr val="3B3838">
              <a:alpha val="61961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Monitoring and reporting</a:t>
            </a:r>
          </a:p>
          <a:p>
            <a:endParaRPr lang="en-GB" sz="3600" b="1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Efficacy of measures?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Impact of funding?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Gains and losses?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International commitments</a:t>
            </a:r>
          </a:p>
          <a:p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80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</TotalTime>
  <Words>150</Words>
  <Application>Microsoft Office PowerPoint</Application>
  <PresentationFormat>On-screen Show (4:3)</PresentationFormat>
  <Paragraphs>63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Goodyer</dc:creator>
  <cp:lastModifiedBy>Emma Goodyer</cp:lastModifiedBy>
  <cp:revision>25</cp:revision>
  <dcterms:created xsi:type="dcterms:W3CDTF">2020-05-14T09:13:05Z</dcterms:created>
  <dcterms:modified xsi:type="dcterms:W3CDTF">2020-09-29T20:28:51Z</dcterms:modified>
</cp:coreProperties>
</file>