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7" r:id="rId2"/>
    <p:sldId id="262" r:id="rId3"/>
    <p:sldId id="269" r:id="rId4"/>
    <p:sldId id="272" r:id="rId5"/>
    <p:sldId id="273" r:id="rId6"/>
    <p:sldId id="278" r:id="rId7"/>
    <p:sldId id="266" r:id="rId8"/>
    <p:sldId id="275" r:id="rId9"/>
    <p:sldId id="276" r:id="rId10"/>
    <p:sldId id="281" r:id="rId11"/>
    <p:sldId id="259" r:id="rId12"/>
    <p:sldId id="280" r:id="rId13"/>
    <p:sldId id="277" r:id="rId14"/>
  </p:sldIdLst>
  <p:sldSz cx="9144000" cy="6858000" type="screen4x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C222"/>
    <a:srgbClr val="73B632"/>
    <a:srgbClr val="159961"/>
    <a:srgbClr val="233517"/>
    <a:srgbClr val="23351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22" autoAdjust="0"/>
    <p:restoredTop sz="67633" autoAdjust="0"/>
  </p:normalViewPr>
  <p:slideViewPr>
    <p:cSldViewPr snapToGrid="0" snapToObjects="1">
      <p:cViewPr varScale="1">
        <p:scale>
          <a:sx n="78" d="100"/>
          <a:sy n="78" d="100"/>
        </p:scale>
        <p:origin x="241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30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E3BBC4-9299-4DC0-8501-6AB5A365A9CC}" type="datetimeFigureOut">
              <a:rPr lang="en-GB" smtClean="0"/>
              <a:t>29/09/2020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673CE-054B-4C81-A0DA-BD22E3D81BC3}" type="slidenum">
              <a:rPr lang="en-GB" smtClean="0"/>
              <a:t>‹#›</a:t>
            </a:fld>
            <a:endParaRPr lang="en-GB"/>
          </a:p>
        </p:txBody>
      </p:sp>
    </p:spTree>
    <p:extLst>
      <p:ext uri="{BB962C8B-B14F-4D97-AF65-F5344CB8AC3E}">
        <p14:creationId xmlns:p14="http://schemas.microsoft.com/office/powerpoint/2010/main" val="2504755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theccc.org.uk/publication/land-use-policies-for-a-net-zero-uk/"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portals.iucn.org/library/sites/library/files/documents/2018-015-En.pdf" TargetMode="External"/><Relationship Id="rId4" Type="http://schemas.openxmlformats.org/officeDocument/2006/relationships/hyperlink" Target="https://assets.publishing.service.gov.uk/government/uploads/system/uploads/attachment_data/file/833726/landscapes-review-final-report.pdf"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alford.gov.uk/localpla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One of the activities for Care Peat has been working with our project partners to review existing peatland policies and strategies in north west Europe</a:t>
            </a:r>
          </a:p>
          <a:p>
            <a:r>
              <a:rPr lang="en-GB" sz="1200" kern="1200" dirty="0" smtClean="0">
                <a:solidFill>
                  <a:schemeClr val="tx1"/>
                </a:solidFill>
                <a:effectLst/>
                <a:latin typeface="+mn-lt"/>
                <a:ea typeface="+mn-ea"/>
                <a:cs typeface="+mn-cs"/>
              </a:rPr>
              <a:t>The first part of presentation will be presenting a roundup of the finding of the UK chapter of this review</a:t>
            </a:r>
          </a:p>
          <a:p>
            <a:r>
              <a:rPr lang="en-GB" sz="1200" kern="1200" dirty="0" smtClean="0">
                <a:solidFill>
                  <a:schemeClr val="tx1"/>
                </a:solidFill>
                <a:effectLst/>
                <a:latin typeface="+mn-lt"/>
                <a:ea typeface="+mn-ea"/>
                <a:cs typeface="+mn-cs"/>
              </a:rPr>
              <a:t>I’ll also be outlining some of the key actions and activities currently underway to deliver against those policies and strategies.</a:t>
            </a:r>
          </a:p>
          <a:p>
            <a:r>
              <a:rPr lang="en-GB" sz="1200" kern="1200" dirty="0" smtClean="0">
                <a:solidFill>
                  <a:schemeClr val="tx1"/>
                </a:solidFill>
                <a:effectLst/>
                <a:latin typeface="+mn-lt"/>
                <a:ea typeface="+mn-ea"/>
                <a:cs typeface="+mn-cs"/>
              </a:rPr>
              <a:t>I am going to mainly give overview of those relevant to England only and also policies relating to Greater Manchester and Lancashire (since this is where our care peat pilots are)</a:t>
            </a:r>
          </a:p>
          <a:p>
            <a:r>
              <a:rPr lang="en-GB" sz="1200" kern="1200" dirty="0" smtClean="0">
                <a:solidFill>
                  <a:schemeClr val="tx1"/>
                </a:solidFill>
                <a:effectLst/>
                <a:latin typeface="+mn-lt"/>
                <a:ea typeface="+mn-ea"/>
                <a:cs typeface="+mn-cs"/>
              </a:rPr>
              <a:t>Apologies, some of you will already be well versed in this and for the less uninitiated it will be a whistle stop tour – I’d refer you to the summary doc we circulated before the workshop </a:t>
            </a:r>
          </a:p>
          <a:p>
            <a:r>
              <a:rPr lang="en-GB" sz="1200" kern="1200" dirty="0" smtClean="0">
                <a:solidFill>
                  <a:schemeClr val="tx1"/>
                </a:solidFill>
                <a:effectLst/>
                <a:latin typeface="+mn-lt"/>
                <a:ea typeface="+mn-ea"/>
                <a:cs typeface="+mn-cs"/>
              </a:rPr>
              <a:t>After this, it will then be for you, the participants to decide, if and where there are gaps in existing policy and what actions we might need to drive further change. </a:t>
            </a:r>
          </a:p>
          <a:p>
            <a:endParaRPr lang="en-GB" dirty="0" smtClean="0"/>
          </a:p>
          <a:p>
            <a:endParaRPr lang="en-GB" dirty="0" smtClean="0"/>
          </a:p>
        </p:txBody>
      </p:sp>
      <p:sp>
        <p:nvSpPr>
          <p:cNvPr id="4" name="Slide Number Placeholder 3"/>
          <p:cNvSpPr>
            <a:spLocks noGrp="1"/>
          </p:cNvSpPr>
          <p:nvPr>
            <p:ph type="sldNum" sz="quarter" idx="10"/>
          </p:nvPr>
        </p:nvSpPr>
        <p:spPr/>
        <p:txBody>
          <a:bodyPr/>
          <a:lstStyle/>
          <a:p>
            <a:fld id="{BE5673CE-054B-4C81-A0DA-BD22E3D81BC3}" type="slidenum">
              <a:rPr lang="en-GB" smtClean="0"/>
              <a:t>1</a:t>
            </a:fld>
            <a:endParaRPr lang="en-GB"/>
          </a:p>
        </p:txBody>
      </p:sp>
    </p:spTree>
    <p:extLst>
      <p:ext uri="{BB962C8B-B14F-4D97-AF65-F5344CB8AC3E}">
        <p14:creationId xmlns:p14="http://schemas.microsoft.com/office/powerpoint/2010/main" val="521904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What actions</a:t>
            </a:r>
            <a:r>
              <a:rPr lang="en-GB" sz="1200" kern="1200" dirty="0" smtClean="0">
                <a:solidFill>
                  <a:schemeClr val="tx1"/>
                </a:solidFill>
                <a:effectLst/>
                <a:latin typeface="+mn-lt"/>
                <a:ea typeface="+mn-ea"/>
                <a:cs typeface="+mn-cs"/>
              </a:rPr>
              <a:t> and activities currently underway on our peatlands to deliver against the policies and strategies I have outlined?</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Individual organisations and Partnerships across the UK have and continue to deliver often large scale, peatland restoration. - the UK has gained international recognition and seen to be leading the way for other peatland nations.  </a:t>
            </a:r>
          </a:p>
          <a:p>
            <a:endParaRPr lang="en-GB" sz="1200"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rPr>
              <a:t>Regional peat partnerships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Moors for the Future Partnership</a:t>
            </a:r>
          </a:p>
          <a:p>
            <a:r>
              <a:rPr lang="en-GB" sz="1200" kern="1200" dirty="0" smtClean="0">
                <a:solidFill>
                  <a:schemeClr val="tx1"/>
                </a:solidFill>
                <a:effectLst/>
                <a:latin typeface="+mn-lt"/>
                <a:ea typeface="+mn-ea"/>
                <a:cs typeface="+mn-cs"/>
              </a:rPr>
              <a:t>Yorkshire Peat Partnership</a:t>
            </a:r>
          </a:p>
          <a:p>
            <a:r>
              <a:rPr lang="en-GB" sz="1200" kern="1200" dirty="0" smtClean="0">
                <a:solidFill>
                  <a:schemeClr val="tx1"/>
                </a:solidFill>
                <a:effectLst/>
                <a:latin typeface="+mn-lt"/>
                <a:ea typeface="+mn-ea"/>
                <a:cs typeface="+mn-cs"/>
              </a:rPr>
              <a:t>Cumbria Peat Partnership</a:t>
            </a:r>
          </a:p>
          <a:p>
            <a:r>
              <a:rPr lang="en-GB" sz="1200" kern="1200" dirty="0" smtClean="0">
                <a:solidFill>
                  <a:schemeClr val="tx1"/>
                </a:solidFill>
                <a:effectLst/>
                <a:latin typeface="+mn-lt"/>
                <a:ea typeface="+mn-ea"/>
                <a:cs typeface="+mn-cs"/>
              </a:rPr>
              <a:t>Lancashire Peat Partnership</a:t>
            </a:r>
          </a:p>
          <a:p>
            <a:r>
              <a:rPr lang="en-GB" sz="1200" kern="1200" dirty="0" smtClean="0">
                <a:solidFill>
                  <a:schemeClr val="tx1"/>
                </a:solidFill>
                <a:effectLst/>
                <a:latin typeface="+mn-lt"/>
                <a:ea typeface="+mn-ea"/>
                <a:cs typeface="+mn-cs"/>
              </a:rPr>
              <a:t>Rivers Trusts and catchment partnerships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E5673CE-054B-4C81-A0DA-BD22E3D81BC3}" type="slidenum">
              <a:rPr lang="en-GB" smtClean="0"/>
              <a:t>10</a:t>
            </a:fld>
            <a:endParaRPr lang="en-GB"/>
          </a:p>
        </p:txBody>
      </p:sp>
    </p:spTree>
    <p:extLst>
      <p:ext uri="{BB962C8B-B14F-4D97-AF65-F5344CB8AC3E}">
        <p14:creationId xmlns:p14="http://schemas.microsoft.com/office/powerpoint/2010/main" val="1052125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Funding that action: comes from public, private and 3</a:t>
            </a:r>
            <a:r>
              <a:rPr lang="en-GB" sz="1200" b="1" kern="1200" baseline="30000" dirty="0" smtClean="0">
                <a:solidFill>
                  <a:schemeClr val="tx1"/>
                </a:solidFill>
                <a:effectLst/>
                <a:latin typeface="+mn-lt"/>
                <a:ea typeface="+mn-ea"/>
                <a:cs typeface="+mn-cs"/>
              </a:rPr>
              <a:t>rd</a:t>
            </a:r>
            <a:r>
              <a:rPr lang="en-GB" sz="1200" b="1" kern="1200" dirty="0" smtClean="0">
                <a:solidFill>
                  <a:schemeClr val="tx1"/>
                </a:solidFill>
                <a:effectLst/>
                <a:latin typeface="+mn-lt"/>
                <a:ea typeface="+mn-ea"/>
                <a:cs typeface="+mn-cs"/>
              </a:rPr>
              <a:t> sector funding</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Within the UK, Defra biodiversity spending, EU LIFE spending and NGO spending accounts for over £476 million per year (RSPB, 2018) spent on peatland restoration</a:t>
            </a:r>
          </a:p>
          <a:p>
            <a:endParaRPr lang="en-GB" sz="1200"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rPr>
              <a:t>UK Governments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e.g</a:t>
            </a:r>
            <a:r>
              <a:rPr lang="en-GB" sz="1200" kern="1200" dirty="0" smtClean="0">
                <a:solidFill>
                  <a:schemeClr val="tx1"/>
                </a:solidFill>
                <a:effectLst/>
                <a:latin typeface="+mn-lt"/>
                <a:ea typeface="+mn-ea"/>
                <a:cs typeface="+mn-cs"/>
              </a:rPr>
              <a:t>, Defra’s £10M investment in peatland restoration in 2017-18 </a:t>
            </a:r>
          </a:p>
          <a:p>
            <a:r>
              <a:rPr lang="en-GB" sz="1200" kern="1200" dirty="0" smtClean="0">
                <a:solidFill>
                  <a:schemeClr val="tx1"/>
                </a:solidFill>
                <a:effectLst/>
                <a:latin typeface="+mn-lt"/>
                <a:ea typeface="+mn-ea"/>
                <a:cs typeface="+mn-cs"/>
              </a:rPr>
              <a:t>The North of England Peat Partnership  - 394 ha of lowland raised bog and 1679 ha of blanket bog across 21 peatland sites in the north of England.</a:t>
            </a:r>
          </a:p>
          <a:p>
            <a:r>
              <a:rPr lang="en-GB" sz="1200" kern="1200" dirty="0" smtClean="0">
                <a:solidFill>
                  <a:schemeClr val="tx1"/>
                </a:solidFill>
                <a:effectLst/>
                <a:latin typeface="+mn-lt"/>
                <a:ea typeface="+mn-ea"/>
                <a:cs typeface="+mn-cs"/>
              </a:rPr>
              <a:t>Moor Carbon - in the Peak District National Park, West Pennine Moors SSSI, and Rossendale Gap - over 2,000 hectares of blanket bog.</a:t>
            </a:r>
          </a:p>
          <a:p>
            <a:endParaRPr lang="en-GB" sz="1200" u="sng"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rPr>
              <a:t>EU LIFE:</a:t>
            </a:r>
            <a:r>
              <a:rPr lang="en-GB" sz="1200" kern="1200" dirty="0" smtClean="0">
                <a:solidFill>
                  <a:schemeClr val="tx1"/>
                </a:solidFill>
                <a:effectLst/>
                <a:latin typeface="+mn-lt"/>
                <a:ea typeface="+mn-ea"/>
                <a:cs typeface="+mn-cs"/>
              </a:rPr>
              <a:t> Since 1994, </a:t>
            </a:r>
            <a:r>
              <a:rPr lang="en-GB" sz="1200" u="sng" kern="1200" dirty="0" smtClean="0">
                <a:solidFill>
                  <a:schemeClr val="tx1"/>
                </a:solidFill>
                <a:effectLst/>
                <a:latin typeface="+mn-lt"/>
                <a:ea typeface="+mn-ea"/>
                <a:cs typeface="+mn-cs"/>
              </a:rPr>
              <a:t>EU LIFE has provided over £32 million </a:t>
            </a:r>
            <a:r>
              <a:rPr lang="en-GB" sz="1200" kern="1200" dirty="0" smtClean="0">
                <a:solidFill>
                  <a:schemeClr val="tx1"/>
                </a:solidFill>
                <a:effectLst/>
                <a:latin typeface="+mn-lt"/>
                <a:ea typeface="+mn-ea"/>
                <a:cs typeface="+mn-cs"/>
              </a:rPr>
              <a:t>in matched funding to repair and manage UK peatlands</a:t>
            </a:r>
          </a:p>
          <a:p>
            <a:r>
              <a:rPr lang="en-GB" sz="1200" kern="1200" dirty="0" smtClean="0">
                <a:solidFill>
                  <a:schemeClr val="tx1"/>
                </a:solidFill>
                <a:effectLst/>
                <a:latin typeface="+mn-lt"/>
                <a:ea typeface="+mn-ea"/>
                <a:cs typeface="+mn-cs"/>
              </a:rPr>
              <a:t>Pennine PeatLIFE</a:t>
            </a:r>
          </a:p>
          <a:p>
            <a:r>
              <a:rPr lang="en-GB" sz="1200" kern="1200" dirty="0" err="1" smtClean="0">
                <a:solidFill>
                  <a:schemeClr val="tx1"/>
                </a:solidFill>
                <a:effectLst/>
                <a:latin typeface="+mn-lt"/>
                <a:ea typeface="+mn-ea"/>
                <a:cs typeface="+mn-cs"/>
              </a:rPr>
              <a:t>MoorLIFE</a:t>
            </a:r>
            <a:r>
              <a:rPr lang="en-GB" sz="1200" kern="1200" dirty="0" smtClean="0">
                <a:solidFill>
                  <a:schemeClr val="tx1"/>
                </a:solidFill>
                <a:effectLst/>
                <a:latin typeface="+mn-lt"/>
                <a:ea typeface="+mn-ea"/>
                <a:cs typeface="+mn-cs"/>
              </a:rPr>
              <a:t> Project</a:t>
            </a:r>
          </a:p>
          <a:p>
            <a:r>
              <a:rPr lang="en-GB" sz="1200" u="none" strike="noStrike"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rPr>
              <a:t>Interreg North West Europe projects</a:t>
            </a:r>
            <a:endParaRPr lang="en-GB"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CarePeat</a:t>
            </a:r>
            <a:r>
              <a:rPr lang="en-GB" sz="1200" kern="1200" dirty="0" smtClean="0">
                <a:solidFill>
                  <a:schemeClr val="tx1"/>
                </a:solidFill>
                <a:effectLst/>
                <a:latin typeface="+mn-lt"/>
                <a:ea typeface="+mn-ea"/>
                <a:cs typeface="+mn-cs"/>
              </a:rPr>
              <a:t> - - Restoring the carbon storage capacity of peatlands</a:t>
            </a:r>
          </a:p>
          <a:p>
            <a:r>
              <a:rPr lang="en-GB" sz="1200" kern="1200" dirty="0" err="1" smtClean="0">
                <a:solidFill>
                  <a:schemeClr val="tx1"/>
                </a:solidFill>
                <a:effectLst/>
                <a:latin typeface="+mn-lt"/>
                <a:ea typeface="+mn-ea"/>
                <a:cs typeface="+mn-cs"/>
              </a:rPr>
              <a:t>Cconnects</a:t>
            </a:r>
            <a:r>
              <a:rPr lang="en-GB" sz="1200" kern="1200" dirty="0" smtClean="0">
                <a:solidFill>
                  <a:schemeClr val="tx1"/>
                </a:solidFill>
                <a:effectLst/>
                <a:latin typeface="+mn-lt"/>
                <a:ea typeface="+mn-ea"/>
                <a:cs typeface="+mn-cs"/>
              </a:rPr>
              <a:t> -  aims to reduce the high carbon footprint of peatland soils in Northwest Europe by introducing new bio-based business models developed for sustainable land management practices.</a:t>
            </a:r>
          </a:p>
          <a:p>
            <a:r>
              <a:rPr lang="en-GB" sz="1200" kern="1200" dirty="0" err="1" smtClean="0">
                <a:solidFill>
                  <a:schemeClr val="tx1"/>
                </a:solidFill>
                <a:effectLst/>
                <a:latin typeface="+mn-lt"/>
                <a:ea typeface="+mn-ea"/>
                <a:cs typeface="+mn-cs"/>
              </a:rPr>
              <a:t>Canape</a:t>
            </a:r>
            <a:r>
              <a:rPr lang="en-GB" sz="1200" kern="1200" dirty="0" smtClean="0">
                <a:solidFill>
                  <a:schemeClr val="tx1"/>
                </a:solidFill>
                <a:effectLst/>
                <a:latin typeface="+mn-lt"/>
                <a:ea typeface="+mn-ea"/>
                <a:cs typeface="+mn-cs"/>
              </a:rPr>
              <a:t> - Creating a New Approach to Peatland Ecosystems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NGO – </a:t>
            </a:r>
            <a:r>
              <a:rPr lang="en-GB" sz="1200" kern="1200" dirty="0" err="1" smtClean="0">
                <a:solidFill>
                  <a:schemeClr val="tx1"/>
                </a:solidFill>
                <a:effectLst/>
                <a:latin typeface="+mn-lt"/>
                <a:ea typeface="+mn-ea"/>
                <a:cs typeface="+mn-cs"/>
              </a:rPr>
              <a:t>e.g</a:t>
            </a:r>
            <a:r>
              <a:rPr lang="en-GB" sz="1200" kern="1200" dirty="0" smtClean="0">
                <a:solidFill>
                  <a:schemeClr val="tx1"/>
                </a:solidFill>
                <a:effectLst/>
                <a:latin typeface="+mn-lt"/>
                <a:ea typeface="+mn-ea"/>
                <a:cs typeface="+mn-cs"/>
              </a:rPr>
              <a:t> my project</a:t>
            </a:r>
            <a:r>
              <a:rPr lang="en-GB" sz="1200" kern="1200" baseline="0" dirty="0" smtClean="0">
                <a:solidFill>
                  <a:schemeClr val="tx1"/>
                </a:solidFill>
                <a:effectLst/>
                <a:latin typeface="+mn-lt"/>
                <a:ea typeface="+mn-ea"/>
                <a:cs typeface="+mn-cs"/>
              </a:rPr>
              <a:t> within LWT is funded by </a:t>
            </a:r>
            <a:r>
              <a:rPr lang="en-GB" sz="1200" kern="1200" baseline="0" dirty="0" err="1" smtClean="0">
                <a:solidFill>
                  <a:schemeClr val="tx1"/>
                </a:solidFill>
                <a:effectLst/>
                <a:latin typeface="+mn-lt"/>
                <a:ea typeface="+mn-ea"/>
                <a:cs typeface="+mn-cs"/>
              </a:rPr>
              <a:t>Esmée</a:t>
            </a:r>
            <a:r>
              <a:rPr lang="en-GB" sz="1200" kern="1200" baseline="0" dirty="0" smtClean="0">
                <a:solidFill>
                  <a:schemeClr val="tx1"/>
                </a:solidFill>
                <a:effectLst/>
                <a:latin typeface="+mn-lt"/>
                <a:ea typeface="+mn-ea"/>
                <a:cs typeface="+mn-cs"/>
              </a:rPr>
              <a:t> Fairbairn </a:t>
            </a:r>
            <a:r>
              <a:rPr lang="en-GB" sz="1200" kern="1200" baseline="0" smtClean="0">
                <a:solidFill>
                  <a:schemeClr val="tx1"/>
                </a:solidFill>
                <a:effectLst/>
                <a:latin typeface="+mn-lt"/>
                <a:ea typeface="+mn-ea"/>
                <a:cs typeface="+mn-cs"/>
              </a:rPr>
              <a:t>Foundation, one </a:t>
            </a:r>
            <a:r>
              <a:rPr lang="en-GB" sz="1200" kern="1200" baseline="0" dirty="0" smtClean="0">
                <a:solidFill>
                  <a:schemeClr val="tx1"/>
                </a:solidFill>
                <a:effectLst/>
                <a:latin typeface="+mn-lt"/>
                <a:ea typeface="+mn-ea"/>
                <a:cs typeface="+mn-cs"/>
              </a:rPr>
              <a:t>of the largest independent grant-making organisations in the UK.</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u="sng" kern="1200" dirty="0" smtClean="0">
                <a:solidFill>
                  <a:schemeClr val="tx1"/>
                </a:solidFill>
                <a:effectLst/>
                <a:latin typeface="+mn-lt"/>
                <a:ea typeface="+mn-ea"/>
                <a:cs typeface="+mn-cs"/>
              </a:rPr>
              <a:t>Private sector</a:t>
            </a:r>
            <a:r>
              <a:rPr lang="en-GB" sz="1200" kern="1200" dirty="0" smtClean="0">
                <a:solidFill>
                  <a:schemeClr val="tx1"/>
                </a:solidFill>
                <a:effectLst/>
                <a:latin typeface="+mn-lt"/>
                <a:ea typeface="+mn-ea"/>
                <a:cs typeface="+mn-cs"/>
              </a:rPr>
              <a:t> funded peatland restoration is also established - most particularly management of water quality and quantity from peatland in water catchments. </a:t>
            </a:r>
            <a:r>
              <a:rPr lang="en-GB" sz="1200" kern="1200" dirty="0" err="1" smtClean="0">
                <a:solidFill>
                  <a:schemeClr val="tx1"/>
                </a:solidFill>
                <a:effectLst/>
                <a:latin typeface="+mn-lt"/>
                <a:ea typeface="+mn-ea"/>
                <a:cs typeface="+mn-cs"/>
              </a:rPr>
              <a:t>E.g</a:t>
            </a:r>
            <a:r>
              <a:rPr lang="en-GB" sz="1200" kern="1200" dirty="0" smtClean="0">
                <a:solidFill>
                  <a:schemeClr val="tx1"/>
                </a:solidFill>
                <a:effectLst/>
                <a:latin typeface="+mn-lt"/>
                <a:ea typeface="+mn-ea"/>
                <a:cs typeface="+mn-cs"/>
              </a:rPr>
              <a:t> United Utilities - sustainable catchment management programme (</a:t>
            </a:r>
            <a:r>
              <a:rPr lang="en-GB" sz="1200" kern="1200" dirty="0" err="1" smtClean="0">
                <a:solidFill>
                  <a:schemeClr val="tx1"/>
                </a:solidFill>
                <a:effectLst/>
                <a:latin typeface="+mn-lt"/>
                <a:ea typeface="+mn-ea"/>
                <a:cs typeface="+mn-cs"/>
              </a:rPr>
              <a:t>SCaMP</a:t>
            </a:r>
            <a:r>
              <a:rPr lang="en-GB" sz="1200" kern="1200" dirty="0" smtClean="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E5673CE-054B-4C81-A0DA-BD22E3D81BC3}" type="slidenum">
              <a:rPr lang="en-GB" smtClean="0"/>
              <a:t>11</a:t>
            </a:fld>
            <a:endParaRPr lang="en-GB"/>
          </a:p>
        </p:txBody>
      </p:sp>
    </p:spTree>
    <p:extLst>
      <p:ext uri="{BB962C8B-B14F-4D97-AF65-F5344CB8AC3E}">
        <p14:creationId xmlns:p14="http://schemas.microsoft.com/office/powerpoint/2010/main" val="1228751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r>
              <a:rPr lang="en-GB" sz="1200" kern="1200" dirty="0" smtClean="0">
                <a:solidFill>
                  <a:schemeClr val="tx1"/>
                </a:solidFill>
                <a:effectLst/>
                <a:latin typeface="+mn-lt"/>
                <a:ea typeface="+mn-ea"/>
                <a:cs typeface="+mn-cs"/>
              </a:rPr>
              <a:t>Restoration of peatlands is not always practical or feasible, so action is not just about restoration but also looking at alternative wetter land management of peatlands</a:t>
            </a:r>
          </a:p>
          <a:p>
            <a:r>
              <a:rPr lang="en-GB" sz="1200" kern="1200" dirty="0" smtClean="0">
                <a:solidFill>
                  <a:schemeClr val="tx1"/>
                </a:solidFill>
                <a:effectLst/>
                <a:latin typeface="+mn-lt"/>
                <a:ea typeface="+mn-ea"/>
                <a:cs typeface="+mn-cs"/>
              </a:rPr>
              <a:t>Increasing number of trials in this area in the UK</a:t>
            </a:r>
          </a:p>
          <a:p>
            <a:r>
              <a:rPr lang="en-GB" sz="1200" kern="1200" dirty="0" smtClean="0">
                <a:solidFill>
                  <a:schemeClr val="tx1"/>
                </a:solidFill>
                <a:effectLst/>
                <a:latin typeface="+mn-lt"/>
                <a:ea typeface="+mn-ea"/>
                <a:cs typeface="+mn-cs"/>
              </a:rPr>
              <a:t>E.G our Care Peat carbon farm</a:t>
            </a:r>
          </a:p>
          <a:p>
            <a:r>
              <a:rPr lang="en-GB" sz="1200" kern="1200" dirty="0" smtClean="0">
                <a:solidFill>
                  <a:schemeClr val="tx1"/>
                </a:solidFill>
                <a:effectLst/>
                <a:latin typeface="+mn-lt"/>
                <a:ea typeface="+mn-ea"/>
                <a:cs typeface="+mn-cs"/>
              </a:rPr>
              <a:t>Sphagnum Farming UK – Innovate UK: This project seeks to establish a method for growing Sphagnum moss on a large scale to provide a sustainable alternative to peat in horticulture.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Paludiculture is explicitly mentioned as a sustainable land use option in several global initiatives </a:t>
            </a:r>
          </a:p>
          <a:p>
            <a:r>
              <a:rPr lang="en-GB" sz="1200" kern="1200" dirty="0" smtClean="0">
                <a:solidFill>
                  <a:schemeClr val="tx1"/>
                </a:solidFill>
                <a:effectLst/>
                <a:latin typeface="+mn-lt"/>
                <a:ea typeface="+mn-ea"/>
                <a:cs typeface="+mn-cs"/>
              </a:rPr>
              <a:t>The UK is yet to adopt the initiative into national policy.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Paludiculture is not recognised as a form of agricultural production and paludiculture land is not classified as </a:t>
            </a:r>
            <a:r>
              <a:rPr lang="en-GB" sz="1200" kern="1200" dirty="0" err="1" smtClean="0">
                <a:solidFill>
                  <a:schemeClr val="tx1"/>
                </a:solidFill>
                <a:effectLst/>
                <a:latin typeface="+mn-lt"/>
                <a:ea typeface="+mn-ea"/>
                <a:cs typeface="+mn-cs"/>
              </a:rPr>
              <a:t>as</a:t>
            </a:r>
            <a:r>
              <a:rPr lang="en-GB" sz="1200" kern="1200" dirty="0" smtClean="0">
                <a:solidFill>
                  <a:schemeClr val="tx1"/>
                </a:solidFill>
                <a:effectLst/>
                <a:latin typeface="+mn-lt"/>
                <a:ea typeface="+mn-ea"/>
                <a:cs typeface="+mn-cs"/>
              </a:rPr>
              <a:t> agricultural land in policy</a:t>
            </a:r>
          </a:p>
          <a:p>
            <a:r>
              <a:rPr lang="en-GB" sz="1200" kern="1200" dirty="0" smtClean="0">
                <a:solidFill>
                  <a:schemeClr val="tx1"/>
                </a:solidFill>
                <a:effectLst/>
                <a:latin typeface="+mn-lt"/>
                <a:ea typeface="+mn-ea"/>
                <a:cs typeface="+mn-cs"/>
              </a:rPr>
              <a:t>and there is no explicit mention of wetter farming or reference to Paludiculture in the UK Government 25-year Environment Plan.</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E5673CE-054B-4C81-A0DA-BD22E3D81BC3}" type="slidenum">
              <a:rPr lang="en-GB" smtClean="0"/>
              <a:t>12</a:t>
            </a:fld>
            <a:endParaRPr lang="en-GB"/>
          </a:p>
        </p:txBody>
      </p:sp>
    </p:spTree>
    <p:extLst>
      <p:ext uri="{BB962C8B-B14F-4D97-AF65-F5344CB8AC3E}">
        <p14:creationId xmlns:p14="http://schemas.microsoft.com/office/powerpoint/2010/main" val="3366348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case for restoration and rewetting of peatland is strong. </a:t>
            </a:r>
          </a:p>
          <a:p>
            <a:r>
              <a:rPr lang="en-GB" sz="1200" kern="1200" dirty="0" smtClean="0">
                <a:solidFill>
                  <a:schemeClr val="tx1"/>
                </a:solidFill>
                <a:effectLst/>
                <a:latin typeface="+mn-lt"/>
                <a:ea typeface="+mn-ea"/>
                <a:cs typeface="+mn-cs"/>
              </a:rPr>
              <a:t>the United Kingdom is ones of the countries leading the way in restoring peatlands, and setting commitment to secure their future of this important part of our natural environment.</a:t>
            </a:r>
          </a:p>
          <a:p>
            <a:r>
              <a:rPr lang="en-GB" sz="1200" kern="1200" dirty="0" smtClean="0">
                <a:solidFill>
                  <a:schemeClr val="tx1"/>
                </a:solidFill>
                <a:effectLst/>
                <a:latin typeface="+mn-lt"/>
                <a:ea typeface="+mn-ea"/>
                <a:cs typeface="+mn-cs"/>
              </a:rPr>
              <a:t>Yet most peatland in the UK is in degraded and declining condition, resulting in risk to the full range of functions it serves and the release of tons of carbon emission every year.</a:t>
            </a:r>
          </a:p>
          <a:p>
            <a:r>
              <a:rPr lang="en-GB" sz="1200" kern="1200" dirty="0" smtClean="0">
                <a:solidFill>
                  <a:schemeClr val="tx1"/>
                </a:solidFill>
                <a:effectLst/>
                <a:latin typeface="+mn-lt"/>
                <a:ea typeface="+mn-ea"/>
                <a:cs typeface="+mn-cs"/>
              </a:rPr>
              <a:t>This workshop comes at a time of significant changes in the UK as the country detangles itself from the European Union and the Common Agricultural Policy. </a:t>
            </a:r>
          </a:p>
          <a:p>
            <a:r>
              <a:rPr lang="en-GB" sz="1200" kern="1200" dirty="0" smtClean="0">
                <a:solidFill>
                  <a:schemeClr val="tx1"/>
                </a:solidFill>
                <a:effectLst/>
                <a:latin typeface="+mn-lt"/>
                <a:ea typeface="+mn-ea"/>
                <a:cs typeface="+mn-cs"/>
              </a:rPr>
              <a:t>the presentation that follows mine, by the IUCN UK peatland programme, will review whether the existing strategies and actions are enough – setting the scene, for the discussion where you all will help identify the gaps between where we are now and where we want to be, and the actions we should take.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E5673CE-054B-4C81-A0DA-BD22E3D81BC3}" type="slidenum">
              <a:rPr lang="en-GB" smtClean="0"/>
              <a:t>13</a:t>
            </a:fld>
            <a:endParaRPr lang="en-GB"/>
          </a:p>
        </p:txBody>
      </p:sp>
    </p:spTree>
    <p:extLst>
      <p:ext uri="{BB962C8B-B14F-4D97-AF65-F5344CB8AC3E}">
        <p14:creationId xmlns:p14="http://schemas.microsoft.com/office/powerpoint/2010/main" val="1370276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From Chris’s presentation, the benefits of rewetting peatlands for climate change, water, and wildlife are clear. </a:t>
            </a:r>
          </a:p>
          <a:p>
            <a:r>
              <a:rPr lang="en-GB" sz="1200" kern="1200" dirty="0" smtClean="0">
                <a:solidFill>
                  <a:schemeClr val="tx1"/>
                </a:solidFill>
                <a:effectLst/>
                <a:latin typeface="+mn-lt"/>
                <a:ea typeface="+mn-ea"/>
                <a:cs typeface="+mn-cs"/>
              </a:rPr>
              <a:t>Is current UK policy? No, its quite complex!  </a:t>
            </a:r>
          </a:p>
          <a:p>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Peatland use in the UK has been highly influenced by a </a:t>
            </a:r>
            <a:r>
              <a:rPr lang="en-GB" sz="1200" b="1" kern="1200" dirty="0" smtClean="0">
                <a:solidFill>
                  <a:schemeClr val="tx1"/>
                </a:solidFill>
                <a:effectLst/>
                <a:latin typeface="+mn-lt"/>
                <a:ea typeface="+mn-ea"/>
                <a:cs typeface="+mn-cs"/>
              </a:rPr>
              <a:t>complex set of subnational, national, EU and international policies</a:t>
            </a:r>
            <a:r>
              <a:rPr lang="en-GB"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There are no specific peatlands policies for the UK as a whole and there is no single authority responsible for peatland policy at national level; this is largely due to the overlapping interaction of peatland habitats with a range of land uses and policy areas (e.g. water and climate change).</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a joint Ministerial Statement of Intent was issued in 2013 by all four nations of the UK, committing to enhancing the natural capital represented by peatlands.</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Some overarching policy targets at UK level geared towards the enhancement and sustainable management of peatlands - </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BUT The most relevant government policy areas relating to peat are almost entirely devolved to the four UK administrations, which determine the priorities, how funding is allocated and detailed policies for peatland in each region </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Also </a:t>
            </a:r>
            <a:r>
              <a:rPr lang="en-GB" sz="1200" b="1" kern="1200" dirty="0" err="1" smtClean="0">
                <a:solidFill>
                  <a:schemeClr val="tx1"/>
                </a:solidFill>
                <a:effectLst/>
                <a:latin typeface="+mn-lt"/>
                <a:ea typeface="+mn-ea"/>
                <a:cs typeface="+mn-cs"/>
              </a:rPr>
              <a:t>Brexit</a:t>
            </a:r>
            <a:r>
              <a:rPr lang="en-GB"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most of the UK's environmental laws and policies are based on European laws. These include water quality, air quality, waste, nature conservation, environmental damage and climate change</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still several uncertainties about the final shape new UK post </a:t>
            </a:r>
            <a:r>
              <a:rPr lang="en-GB" sz="1200" kern="1200" dirty="0" err="1" smtClean="0">
                <a:solidFill>
                  <a:schemeClr val="tx1"/>
                </a:solidFill>
                <a:effectLst/>
                <a:latin typeface="+mn-lt"/>
                <a:ea typeface="+mn-ea"/>
                <a:cs typeface="+mn-cs"/>
              </a:rPr>
              <a:t>Brexit</a:t>
            </a:r>
            <a:r>
              <a:rPr lang="en-GB" sz="1200" kern="1200" dirty="0" smtClean="0">
                <a:solidFill>
                  <a:schemeClr val="tx1"/>
                </a:solidFill>
                <a:effectLst/>
                <a:latin typeface="+mn-lt"/>
                <a:ea typeface="+mn-ea"/>
                <a:cs typeface="+mn-cs"/>
              </a:rPr>
              <a:t> policies impacting our peatlands will have –</a:t>
            </a:r>
          </a:p>
          <a:p>
            <a:pPr marL="171450" lvl="0" indent="-171450">
              <a:buFont typeface="Arial" panose="020B0604020202020204" pitchFamily="34" charset="0"/>
              <a:buChar char="•"/>
            </a:pPr>
            <a:endParaRPr lang="en-GB"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What is clear though, the increasing awareness of climate and biodiversity emergencies, is driving policy to mitigate them much higher up the agenda; </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For example: 2019 saw all four devolved governments across the UK declare a climate emergency; in the 2020 Budget speech Sunak 2020 pledged £640 m for a new ‘Nature for Climate Fund’ to support natural habitats like peat bogs</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 Enough policy support in place?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E5673CE-054B-4C81-A0DA-BD22E3D81BC3}" type="slidenum">
              <a:rPr lang="en-GB" smtClean="0"/>
              <a:t>2</a:t>
            </a:fld>
            <a:endParaRPr lang="en-GB"/>
          </a:p>
        </p:txBody>
      </p:sp>
    </p:spTree>
    <p:extLst>
      <p:ext uri="{BB962C8B-B14F-4D97-AF65-F5344CB8AC3E}">
        <p14:creationId xmlns:p14="http://schemas.microsoft.com/office/powerpoint/2010/main" val="1942225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UK is one of the world’s major peat nations, and is signed up to International climate change, biodiversity, water and environment obligations which recognise the importance of peatlands.</a:t>
            </a:r>
          </a:p>
          <a:p>
            <a:r>
              <a:rPr lang="en-GB" sz="1200" u="sng" kern="1200" dirty="0" smtClean="0">
                <a:solidFill>
                  <a:schemeClr val="tx1"/>
                </a:solidFill>
                <a:effectLst/>
                <a:latin typeface="+mn-lt"/>
                <a:ea typeface="+mn-ea"/>
                <a:cs typeface="+mn-cs"/>
              </a:rPr>
              <a:t>UN Framework Convention on Climate Change (UNFCCC)</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Aichi Biodiversity Targets: Strategic Goal C – Target 15</a:t>
            </a:r>
          </a:p>
          <a:p>
            <a:r>
              <a:rPr lang="en-GB" sz="1200" kern="1200" dirty="0" smtClean="0">
                <a:solidFill>
                  <a:schemeClr val="tx1"/>
                </a:solidFill>
                <a:effectLst/>
                <a:latin typeface="+mn-lt"/>
                <a:ea typeface="+mn-ea"/>
                <a:cs typeface="+mn-cs"/>
              </a:rPr>
              <a:t>Requires conservation and restoration of peatlands, highlighting their role in mitigating and adapting to climate change as well as supporting rare and threatened wildlife.</a:t>
            </a:r>
          </a:p>
          <a:p>
            <a:r>
              <a:rPr lang="en-GB" sz="1200" u="sng" kern="1200" dirty="0" smtClean="0">
                <a:solidFill>
                  <a:schemeClr val="tx1"/>
                </a:solidFill>
                <a:effectLst/>
                <a:latin typeface="+mn-lt"/>
                <a:ea typeface="+mn-ea"/>
                <a:cs typeface="+mn-cs"/>
              </a:rPr>
              <a:t>United Nations (UN) Convention on Biological Diversity</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Kyoto Protocol international treaty signed 2005- world’s first international agreement to control and reduce greenhouse gas emissions.</a:t>
            </a:r>
          </a:p>
          <a:p>
            <a:r>
              <a:rPr lang="en-GB" sz="1200" kern="1200" dirty="0" smtClean="0">
                <a:solidFill>
                  <a:schemeClr val="tx1"/>
                </a:solidFill>
                <a:effectLst/>
                <a:latin typeface="+mn-lt"/>
                <a:ea typeface="+mn-ea"/>
                <a:cs typeface="+mn-cs"/>
              </a:rPr>
              <a:t>Agreed that carbon savings from rewetting drained peatlands, and other forms of peatland restoration, may be used to meet emissions reduction targets</a:t>
            </a: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rPr>
              <a:t>UN Sustainable Development Goals (SDGs)</a:t>
            </a:r>
            <a:endParaRPr lang="en-GB"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E.g</a:t>
            </a:r>
            <a:r>
              <a:rPr lang="en-GB" sz="1200" kern="1200" dirty="0" smtClean="0">
                <a:solidFill>
                  <a:schemeClr val="tx1"/>
                </a:solidFill>
                <a:effectLst/>
                <a:latin typeface="+mn-lt"/>
                <a:ea typeface="+mn-ea"/>
                <a:cs typeface="+mn-cs"/>
              </a:rPr>
              <a:t> SDG15: Life on land; includes -halt and reverse land degradation, halt biodiversity loss.</a:t>
            </a:r>
          </a:p>
          <a:p>
            <a:r>
              <a:rPr lang="en-GB" sz="1200" u="sng" kern="1200" dirty="0" err="1" smtClean="0">
                <a:solidFill>
                  <a:schemeClr val="tx1"/>
                </a:solidFill>
                <a:effectLst/>
                <a:latin typeface="+mn-lt"/>
                <a:ea typeface="+mn-ea"/>
                <a:cs typeface="+mn-cs"/>
              </a:rPr>
              <a:t>Ramsar</a:t>
            </a:r>
            <a:r>
              <a:rPr lang="en-GB" sz="1200" u="sng" kern="1200" dirty="0" smtClean="0">
                <a:solidFill>
                  <a:schemeClr val="tx1"/>
                </a:solidFill>
                <a:effectLst/>
                <a:latin typeface="+mn-lt"/>
                <a:ea typeface="+mn-ea"/>
                <a:cs typeface="+mn-cs"/>
              </a:rPr>
              <a:t> Convention on Wetlands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One of latest resolutions from 2015: Peatlands, climate change and wise use: Implications for the </a:t>
            </a:r>
            <a:r>
              <a:rPr lang="en-GB" sz="1200" kern="1200" dirty="0" err="1" smtClean="0">
                <a:solidFill>
                  <a:schemeClr val="tx1"/>
                </a:solidFill>
                <a:effectLst/>
                <a:latin typeface="+mn-lt"/>
                <a:ea typeface="+mn-ea"/>
                <a:cs typeface="+mn-cs"/>
              </a:rPr>
              <a:t>Ramsar</a:t>
            </a:r>
            <a:r>
              <a:rPr lang="en-GB" sz="1200" kern="1200" dirty="0" smtClean="0">
                <a:solidFill>
                  <a:schemeClr val="tx1"/>
                </a:solidFill>
                <a:effectLst/>
                <a:latin typeface="+mn-lt"/>
                <a:ea typeface="+mn-ea"/>
                <a:cs typeface="+mn-cs"/>
              </a:rPr>
              <a:t> Convention.</a:t>
            </a:r>
          </a:p>
          <a:p>
            <a:r>
              <a:rPr lang="en-GB" sz="1200" u="sng" kern="1200" dirty="0" smtClean="0">
                <a:solidFill>
                  <a:schemeClr val="tx1"/>
                </a:solidFill>
                <a:effectLst/>
                <a:latin typeface="+mn-lt"/>
                <a:ea typeface="+mn-ea"/>
                <a:cs typeface="+mn-cs"/>
              </a:rPr>
              <a:t>IUCN World Conservation Congress: peatland resolution (Hawaii 2016)</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Resolution 043: Calls for action to protect, restore and sustainably manage peatlands.</a:t>
            </a:r>
          </a:p>
          <a:p>
            <a:endParaRPr lang="en-GB" dirty="0" smtClean="0"/>
          </a:p>
          <a:p>
            <a:endParaRPr lang="en-GB" dirty="0" smtClean="0"/>
          </a:p>
          <a:p>
            <a:endParaRPr lang="en-GB" dirty="0" smtClean="0"/>
          </a:p>
          <a:p>
            <a:endParaRPr lang="en-GB" dirty="0" smtClean="0"/>
          </a:p>
        </p:txBody>
      </p:sp>
      <p:sp>
        <p:nvSpPr>
          <p:cNvPr id="4" name="Slide Number Placeholder 3"/>
          <p:cNvSpPr>
            <a:spLocks noGrp="1"/>
          </p:cNvSpPr>
          <p:nvPr>
            <p:ph type="sldNum" sz="quarter" idx="10"/>
          </p:nvPr>
        </p:nvSpPr>
        <p:spPr/>
        <p:txBody>
          <a:bodyPr/>
          <a:lstStyle/>
          <a:p>
            <a:fld id="{BE5673CE-054B-4C81-A0DA-BD22E3D81BC3}" type="slidenum">
              <a:rPr lang="en-GB" smtClean="0"/>
              <a:t>3</a:t>
            </a:fld>
            <a:endParaRPr lang="en-GB"/>
          </a:p>
        </p:txBody>
      </p:sp>
    </p:spTree>
    <p:extLst>
      <p:ext uri="{BB962C8B-B14F-4D97-AF65-F5344CB8AC3E}">
        <p14:creationId xmlns:p14="http://schemas.microsoft.com/office/powerpoint/2010/main" val="3975859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The European Union framework for UK land management funding and policy has had a major impact on our peatlands conservation and restoration activity,</a:t>
            </a:r>
          </a:p>
          <a:p>
            <a:pPr lvl="0"/>
            <a:r>
              <a:rPr lang="en-GB" sz="1200" kern="1200" dirty="0" smtClean="0">
                <a:solidFill>
                  <a:schemeClr val="tx1"/>
                </a:solidFill>
                <a:effectLst/>
                <a:latin typeface="+mn-lt"/>
                <a:ea typeface="+mn-ea"/>
                <a:cs typeface="+mn-cs"/>
              </a:rPr>
              <a:t> whilst Rural Development Programme funds, such as the </a:t>
            </a:r>
            <a:r>
              <a:rPr lang="en-GB" sz="1200" u="sng" kern="1200" dirty="0" smtClean="0">
                <a:solidFill>
                  <a:schemeClr val="tx1"/>
                </a:solidFill>
                <a:effectLst/>
                <a:latin typeface="+mn-lt"/>
                <a:ea typeface="+mn-ea"/>
                <a:cs typeface="+mn-cs"/>
              </a:rPr>
              <a:t>Common Agricultural Policy</a:t>
            </a:r>
            <a:r>
              <a:rPr lang="en-GB" sz="1200" kern="1200" dirty="0" smtClean="0">
                <a:solidFill>
                  <a:schemeClr val="tx1"/>
                </a:solidFill>
                <a:effectLst/>
                <a:latin typeface="+mn-lt"/>
                <a:ea typeface="+mn-ea"/>
                <a:cs typeface="+mn-cs"/>
              </a:rPr>
              <a:t>, have been a mainstay of support for peatland management – and also included incentives that harmed peatlands</a:t>
            </a:r>
          </a:p>
          <a:p>
            <a:pPr lvl="0"/>
            <a:r>
              <a:rPr lang="en-GB" sz="1200" kern="1200" dirty="0" smtClean="0">
                <a:solidFill>
                  <a:schemeClr val="tx1"/>
                </a:solidFill>
                <a:effectLst/>
                <a:latin typeface="+mn-lt"/>
                <a:ea typeface="+mn-ea"/>
                <a:cs typeface="+mn-cs"/>
              </a:rPr>
              <a:t>Other EU policies such as the Birds and Habitats Directives, Water Framework Directive, EU Climate and Energy Framework have steered UK policies relating to our peatland habitats </a:t>
            </a:r>
          </a:p>
          <a:p>
            <a:pPr lvl="0"/>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But No longer part of the EU or CAP post </a:t>
            </a:r>
            <a:r>
              <a:rPr lang="en-GB" sz="1200" kern="1200" dirty="0" err="1" smtClean="0">
                <a:solidFill>
                  <a:schemeClr val="tx1"/>
                </a:solidFill>
                <a:effectLst/>
                <a:latin typeface="+mn-lt"/>
                <a:ea typeface="+mn-ea"/>
                <a:cs typeface="+mn-cs"/>
              </a:rPr>
              <a:t>Brexit</a:t>
            </a: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The </a:t>
            </a:r>
            <a:r>
              <a:rPr lang="en-GB" sz="1200" u="sng" kern="1200" dirty="0" smtClean="0">
                <a:solidFill>
                  <a:schemeClr val="tx1"/>
                </a:solidFill>
                <a:effectLst/>
                <a:latin typeface="+mn-lt"/>
                <a:ea typeface="+mn-ea"/>
                <a:cs typeface="+mn-cs"/>
              </a:rPr>
              <a:t>Conservation of Habitats and Species (Amendment) (EU Exit) Regulations 2019</a:t>
            </a:r>
            <a:r>
              <a:rPr lang="en-GB" sz="1200" kern="1200" dirty="0" smtClean="0">
                <a:solidFill>
                  <a:schemeClr val="tx1"/>
                </a:solidFill>
                <a:effectLst/>
                <a:latin typeface="+mn-lt"/>
                <a:ea typeface="+mn-ea"/>
                <a:cs typeface="+mn-cs"/>
              </a:rPr>
              <a:t> pull current environmental regulations underpinned by EU law across into national law</a:t>
            </a:r>
          </a:p>
          <a:p>
            <a:pPr lvl="0"/>
            <a:r>
              <a:rPr lang="en-GB" sz="1200" kern="1200" dirty="0" smtClean="0">
                <a:solidFill>
                  <a:schemeClr val="tx1"/>
                </a:solidFill>
                <a:effectLst/>
                <a:latin typeface="+mn-lt"/>
                <a:ea typeface="+mn-ea"/>
                <a:cs typeface="+mn-cs"/>
              </a:rPr>
              <a:t>Still several </a:t>
            </a:r>
            <a:r>
              <a:rPr lang="en-GB" sz="1200" u="sng" kern="1200" dirty="0" smtClean="0">
                <a:solidFill>
                  <a:schemeClr val="tx1"/>
                </a:solidFill>
                <a:effectLst/>
                <a:latin typeface="+mn-lt"/>
                <a:ea typeface="+mn-ea"/>
                <a:cs typeface="+mn-cs"/>
              </a:rPr>
              <a:t>uncertainties</a:t>
            </a:r>
            <a:r>
              <a:rPr lang="en-GB" sz="1200" kern="1200" dirty="0" smtClean="0">
                <a:solidFill>
                  <a:schemeClr val="tx1"/>
                </a:solidFill>
                <a:effectLst/>
                <a:latin typeface="+mn-lt"/>
                <a:ea typeface="+mn-ea"/>
                <a:cs typeface="+mn-cs"/>
              </a:rPr>
              <a:t> about the shape of post </a:t>
            </a:r>
            <a:r>
              <a:rPr lang="en-GB" sz="1200" kern="1200" dirty="0" err="1" smtClean="0">
                <a:solidFill>
                  <a:schemeClr val="tx1"/>
                </a:solidFill>
                <a:effectLst/>
                <a:latin typeface="+mn-lt"/>
                <a:ea typeface="+mn-ea"/>
                <a:cs typeface="+mn-cs"/>
              </a:rPr>
              <a:t>Brexit</a:t>
            </a:r>
            <a:r>
              <a:rPr lang="en-GB" sz="1200" kern="1200" dirty="0" smtClean="0">
                <a:solidFill>
                  <a:schemeClr val="tx1"/>
                </a:solidFill>
                <a:effectLst/>
                <a:latin typeface="+mn-lt"/>
                <a:ea typeface="+mn-ea"/>
                <a:cs typeface="+mn-cs"/>
              </a:rPr>
              <a:t> policies - for example, the new </a:t>
            </a:r>
            <a:r>
              <a:rPr lang="en-GB" sz="1200" u="sng" kern="1200" dirty="0" smtClean="0">
                <a:solidFill>
                  <a:schemeClr val="tx1"/>
                </a:solidFill>
                <a:effectLst/>
                <a:latin typeface="+mn-lt"/>
                <a:ea typeface="+mn-ea"/>
                <a:cs typeface="+mn-cs"/>
              </a:rPr>
              <a:t>Environmental Land Management System</a:t>
            </a:r>
            <a:r>
              <a:rPr lang="en-GB" sz="1200" kern="1200" dirty="0" smtClean="0">
                <a:solidFill>
                  <a:schemeClr val="tx1"/>
                </a:solidFill>
                <a:effectLst/>
                <a:latin typeface="+mn-lt"/>
                <a:ea typeface="+mn-ea"/>
                <a:cs typeface="+mn-cs"/>
              </a:rPr>
              <a:t> (ELMS) which will underpin agri-environment funding, won’t be fully in place for several years and the new </a:t>
            </a:r>
            <a:r>
              <a:rPr lang="en-GB" sz="1200" u="sng" kern="1200" dirty="0" smtClean="0">
                <a:solidFill>
                  <a:schemeClr val="tx1"/>
                </a:solidFill>
                <a:effectLst/>
                <a:latin typeface="+mn-lt"/>
                <a:ea typeface="+mn-ea"/>
                <a:cs typeface="+mn-cs"/>
              </a:rPr>
              <a:t>Agriculture and Environment Bills</a:t>
            </a:r>
            <a:r>
              <a:rPr lang="en-GB" sz="1200" kern="1200" dirty="0" smtClean="0">
                <a:solidFill>
                  <a:schemeClr val="tx1"/>
                </a:solidFill>
                <a:effectLst/>
                <a:latin typeface="+mn-lt"/>
                <a:ea typeface="+mn-ea"/>
                <a:cs typeface="+mn-cs"/>
              </a:rPr>
              <a:t> are being debated.</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E5673CE-054B-4C81-A0DA-BD22E3D81BC3}" type="slidenum">
              <a:rPr lang="en-GB" smtClean="0"/>
              <a:t>4</a:t>
            </a:fld>
            <a:endParaRPr lang="en-GB"/>
          </a:p>
        </p:txBody>
      </p:sp>
    </p:spTree>
    <p:extLst>
      <p:ext uri="{BB962C8B-B14F-4D97-AF65-F5344CB8AC3E}">
        <p14:creationId xmlns:p14="http://schemas.microsoft.com/office/powerpoint/2010/main" val="640346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Protection/conservation:</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Government provides protection for peatland habitats through </a:t>
            </a:r>
            <a:r>
              <a:rPr lang="en-GB" sz="1200" u="sng" kern="1200" dirty="0" smtClean="0">
                <a:solidFill>
                  <a:schemeClr val="tx1"/>
                </a:solidFill>
                <a:effectLst/>
                <a:latin typeface="+mn-lt"/>
                <a:ea typeface="+mn-ea"/>
                <a:cs typeface="+mn-cs"/>
              </a:rPr>
              <a:t>statutory area designations</a:t>
            </a:r>
            <a:r>
              <a:rPr lang="en-GB" sz="1200" kern="1200" dirty="0" smtClean="0">
                <a:solidFill>
                  <a:schemeClr val="tx1"/>
                </a:solidFill>
                <a:effectLst/>
                <a:latin typeface="+mn-lt"/>
                <a:ea typeface="+mn-ea"/>
                <a:cs typeface="+mn-cs"/>
              </a:rPr>
              <a:t>, such as Sites of Special Scientific Interest (SSSIs) and Areas of Outstanding Natural Beauty (AONBs) as well </a:t>
            </a:r>
          </a:p>
          <a:p>
            <a:r>
              <a:rPr lang="en-GB" sz="1200" u="sng" kern="1200" dirty="0" smtClean="0">
                <a:solidFill>
                  <a:schemeClr val="tx1"/>
                </a:solidFill>
                <a:effectLst/>
                <a:latin typeface="+mn-lt"/>
                <a:ea typeface="+mn-ea"/>
                <a:cs typeface="+mn-cs"/>
              </a:rPr>
              <a:t>National Planning Policy Framework </a:t>
            </a:r>
            <a:r>
              <a:rPr lang="en-GB" sz="1200" kern="1200" dirty="0" err="1" smtClean="0">
                <a:solidFill>
                  <a:schemeClr val="tx1"/>
                </a:solidFill>
                <a:effectLst/>
                <a:latin typeface="+mn-lt"/>
                <a:ea typeface="+mn-ea"/>
                <a:cs typeface="+mn-cs"/>
              </a:rPr>
              <a:t>e.g</a:t>
            </a:r>
            <a:r>
              <a:rPr lang="en-GB" sz="1200" kern="1200" dirty="0" smtClean="0">
                <a:solidFill>
                  <a:schemeClr val="tx1"/>
                </a:solidFill>
                <a:effectLst/>
                <a:latin typeface="+mn-lt"/>
                <a:ea typeface="+mn-ea"/>
                <a:cs typeface="+mn-cs"/>
              </a:rPr>
              <a:t> states that local authorities should not grant further planning permission for peat extraction. </a:t>
            </a:r>
          </a:p>
          <a:p>
            <a:r>
              <a:rPr lang="en-GB" sz="1200" b="1" kern="1200" dirty="0" smtClean="0">
                <a:solidFill>
                  <a:schemeClr val="tx1"/>
                </a:solidFill>
                <a:effectLst/>
                <a:latin typeface="+mn-lt"/>
                <a:ea typeface="+mn-ea"/>
                <a:cs typeface="+mn-cs"/>
              </a:rPr>
              <a:t>Funding:</a:t>
            </a: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restoration activities are now receiving significant levels of more targeted funding, through policy instruments specifically aimed at delivering peatland restoration and research  – for  delivering climate, water and biodiversity benefits </a:t>
            </a:r>
          </a:p>
          <a:p>
            <a:pPr lvl="0"/>
            <a:r>
              <a:rPr lang="en-GB" sz="1200" kern="1200" dirty="0" smtClean="0">
                <a:solidFill>
                  <a:schemeClr val="tx1"/>
                </a:solidFill>
                <a:effectLst/>
                <a:latin typeface="+mn-lt"/>
                <a:ea typeface="+mn-ea"/>
                <a:cs typeface="+mn-cs"/>
              </a:rPr>
              <a:t>Currently Government also provides specific incentives for peatland restoration centred on </a:t>
            </a:r>
            <a:r>
              <a:rPr lang="en-GB" sz="1200" u="sng" kern="1200" dirty="0" smtClean="0">
                <a:solidFill>
                  <a:schemeClr val="tx1"/>
                </a:solidFill>
                <a:effectLst/>
                <a:latin typeface="+mn-lt"/>
                <a:ea typeface="+mn-ea"/>
                <a:cs typeface="+mn-cs"/>
              </a:rPr>
              <a:t>voluntary enrolment</a:t>
            </a:r>
            <a:r>
              <a:rPr lang="en-GB" sz="1200" kern="1200" dirty="0" smtClean="0">
                <a:solidFill>
                  <a:schemeClr val="tx1"/>
                </a:solidFill>
                <a:effectLst/>
                <a:latin typeface="+mn-lt"/>
                <a:ea typeface="+mn-ea"/>
                <a:cs typeface="+mn-cs"/>
              </a:rPr>
              <a:t> (rather than regulatory obligations)</a:t>
            </a:r>
          </a:p>
          <a:p>
            <a:pPr lvl="0"/>
            <a:r>
              <a:rPr lang="en-GB" sz="1200" kern="1200" dirty="0" smtClean="0">
                <a:solidFill>
                  <a:schemeClr val="tx1"/>
                </a:solidFill>
                <a:effectLst/>
                <a:latin typeface="+mn-lt"/>
                <a:ea typeface="+mn-ea"/>
                <a:cs typeface="+mn-cs"/>
              </a:rPr>
              <a:t>, either through agri-environment schemes, and/or parallel, peatland-specific programmes.</a:t>
            </a:r>
          </a:p>
          <a:p>
            <a:pPr lvl="0"/>
            <a:r>
              <a:rPr lang="en-GB" sz="1200" kern="1200" dirty="0" smtClean="0">
                <a:solidFill>
                  <a:schemeClr val="tx1"/>
                </a:solidFill>
                <a:effectLst/>
                <a:latin typeface="+mn-lt"/>
                <a:ea typeface="+mn-ea"/>
                <a:cs typeface="+mn-cs"/>
              </a:rPr>
              <a:t>In some cases, there are conflicts between peatland restoration and some land management practices. which in some instances can be detrimental to the condition of peat and the public goods which healthy peatland habitats can provide. </a:t>
            </a:r>
          </a:p>
          <a:p>
            <a:r>
              <a:rPr lang="en-GB" sz="1200" b="1" kern="1200" dirty="0" smtClean="0">
                <a:solidFill>
                  <a:schemeClr val="tx1"/>
                </a:solidFill>
                <a:effectLst/>
                <a:latin typeface="+mn-lt"/>
                <a:ea typeface="+mn-ea"/>
                <a:cs typeface="+mn-cs"/>
              </a:rPr>
              <a:t>Climate</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The UK Climate Change Act (2008), set emissions reductions targets for the UK and DA’s, </a:t>
            </a:r>
          </a:p>
          <a:p>
            <a:pPr lvl="0"/>
            <a:r>
              <a:rPr lang="en-GB" sz="1200" kern="1200" dirty="0" smtClean="0">
                <a:solidFill>
                  <a:schemeClr val="tx1"/>
                </a:solidFill>
                <a:effectLst/>
                <a:latin typeface="+mn-lt"/>
                <a:ea typeface="+mn-ea"/>
                <a:cs typeface="+mn-cs"/>
              </a:rPr>
              <a:t>government has a legal duty to reduce greenhouse gas emissions by 80% below 1990 levels by 2050</a:t>
            </a:r>
          </a:p>
          <a:p>
            <a:pPr lvl="0"/>
            <a:r>
              <a:rPr lang="en-GB" sz="1200" kern="1200" dirty="0" err="1" smtClean="0">
                <a:solidFill>
                  <a:schemeClr val="tx1"/>
                </a:solidFill>
                <a:effectLst/>
                <a:latin typeface="+mn-lt"/>
                <a:ea typeface="+mn-ea"/>
                <a:cs typeface="+mn-cs"/>
              </a:rPr>
              <a:t>Gov</a:t>
            </a:r>
            <a:r>
              <a:rPr lang="en-GB" sz="1200" kern="1200" dirty="0" smtClean="0">
                <a:solidFill>
                  <a:schemeClr val="tx1"/>
                </a:solidFill>
                <a:effectLst/>
                <a:latin typeface="+mn-lt"/>
                <a:ea typeface="+mn-ea"/>
                <a:cs typeface="+mn-cs"/>
              </a:rPr>
              <a:t> required to set out a series of five year carbon budgets to do this </a:t>
            </a:r>
          </a:p>
          <a:p>
            <a:pPr lvl="0"/>
            <a:r>
              <a:rPr lang="en-GB" sz="1200" kern="1200" dirty="0" smtClean="0">
                <a:solidFill>
                  <a:schemeClr val="tx1"/>
                </a:solidFill>
                <a:effectLst/>
                <a:latin typeface="+mn-lt"/>
                <a:ea typeface="+mn-ea"/>
                <a:cs typeface="+mn-cs"/>
              </a:rPr>
              <a:t>Latest one, 5</a:t>
            </a:r>
            <a:r>
              <a:rPr lang="en-GB" sz="1200" kern="1200" baseline="30000" dirty="0" smtClean="0">
                <a:solidFill>
                  <a:schemeClr val="tx1"/>
                </a:solidFill>
                <a:effectLst/>
                <a:latin typeface="+mn-lt"/>
                <a:ea typeface="+mn-ea"/>
                <a:cs typeface="+mn-cs"/>
              </a:rPr>
              <a:t>th</a:t>
            </a:r>
            <a:r>
              <a:rPr lang="en-GB" sz="1200" kern="1200" dirty="0" smtClean="0">
                <a:solidFill>
                  <a:schemeClr val="tx1"/>
                </a:solidFill>
                <a:effectLst/>
                <a:latin typeface="+mn-lt"/>
                <a:ea typeface="+mn-ea"/>
                <a:cs typeface="+mn-cs"/>
              </a:rPr>
              <a:t> budget included recommendation for adopting more sustainable land management practices, particularly in the case of peatland habitats </a:t>
            </a:r>
          </a:p>
          <a:p>
            <a:pPr lvl="0"/>
            <a:r>
              <a:rPr lang="en-GB" sz="1200" kern="1200" dirty="0" smtClean="0">
                <a:solidFill>
                  <a:schemeClr val="tx1"/>
                </a:solidFill>
                <a:effectLst/>
                <a:latin typeface="+mn-lt"/>
                <a:ea typeface="+mn-ea"/>
                <a:cs typeface="+mn-cs"/>
              </a:rPr>
              <a:t>BUT does not include formal recognition that peatland restoration and optimal management can play a significant role in achieving these targets, in part because emissions from </a:t>
            </a:r>
            <a:r>
              <a:rPr lang="en-GB" sz="1200" u="sng" kern="1200" dirty="0" smtClean="0">
                <a:solidFill>
                  <a:schemeClr val="tx1"/>
                </a:solidFill>
                <a:effectLst/>
                <a:latin typeface="+mn-lt"/>
                <a:ea typeface="+mn-ea"/>
                <a:cs typeface="+mn-cs"/>
              </a:rPr>
              <a:t>degraded peatlands have not yet been fully considered in national emissions accounting. </a:t>
            </a:r>
            <a:endParaRPr lang="en-GB" sz="1200" kern="1200" dirty="0" smtClean="0">
              <a:solidFill>
                <a:schemeClr val="tx1"/>
              </a:solidFill>
              <a:effectLst/>
              <a:latin typeface="+mn-lt"/>
              <a:ea typeface="+mn-ea"/>
              <a:cs typeface="+mn-cs"/>
            </a:endParaRPr>
          </a:p>
          <a:p>
            <a:endParaRPr lang="en-GB" dirty="0" smtClean="0"/>
          </a:p>
        </p:txBody>
      </p:sp>
      <p:sp>
        <p:nvSpPr>
          <p:cNvPr id="4" name="Slide Number Placeholder 3"/>
          <p:cNvSpPr>
            <a:spLocks noGrp="1"/>
          </p:cNvSpPr>
          <p:nvPr>
            <p:ph type="sldNum" sz="quarter" idx="10"/>
          </p:nvPr>
        </p:nvSpPr>
        <p:spPr/>
        <p:txBody>
          <a:bodyPr/>
          <a:lstStyle/>
          <a:p>
            <a:fld id="{BE5673CE-054B-4C81-A0DA-BD22E3D81BC3}" type="slidenum">
              <a:rPr lang="en-GB" smtClean="0"/>
              <a:t>5</a:t>
            </a:fld>
            <a:endParaRPr lang="en-GB"/>
          </a:p>
        </p:txBody>
      </p:sp>
    </p:spTree>
    <p:extLst>
      <p:ext uri="{BB962C8B-B14F-4D97-AF65-F5344CB8AC3E}">
        <p14:creationId xmlns:p14="http://schemas.microsoft.com/office/powerpoint/2010/main" val="1053222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kern="1200" dirty="0" smtClean="0">
                <a:solidFill>
                  <a:schemeClr val="tx1"/>
                </a:solidFill>
                <a:effectLst/>
                <a:latin typeface="+mn-lt"/>
                <a:ea typeface="+mn-ea"/>
                <a:cs typeface="+mn-cs"/>
              </a:rPr>
              <a:t>Launched  in 2018</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Specific to peatlands the objectives include:</a:t>
            </a:r>
          </a:p>
          <a:p>
            <a:pPr lvl="0"/>
            <a:r>
              <a:rPr lang="en-GB" sz="1200" kern="1200" dirty="0" smtClean="0">
                <a:solidFill>
                  <a:schemeClr val="tx1"/>
                </a:solidFill>
                <a:effectLst/>
                <a:latin typeface="+mn-lt"/>
                <a:ea typeface="+mn-ea"/>
                <a:cs typeface="+mn-cs"/>
              </a:rPr>
              <a:t>improving soil health,</a:t>
            </a:r>
            <a:r>
              <a:rPr lang="en-GB" sz="1200" i="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restoring and protecting vulnerable peatlands </a:t>
            </a:r>
          </a:p>
          <a:p>
            <a:pPr lvl="0"/>
            <a:r>
              <a:rPr lang="en-GB" sz="1200" kern="1200" dirty="0" smtClean="0">
                <a:solidFill>
                  <a:schemeClr val="tx1"/>
                </a:solidFill>
                <a:effectLst/>
                <a:latin typeface="+mn-lt"/>
                <a:ea typeface="+mn-ea"/>
                <a:cs typeface="+mn-cs"/>
              </a:rPr>
              <a:t>ending peat use in horticultural products by 2030 </a:t>
            </a:r>
          </a:p>
          <a:p>
            <a:pPr lvl="0"/>
            <a:r>
              <a:rPr lang="en-GB" sz="1200" kern="1200" dirty="0" smtClean="0">
                <a:solidFill>
                  <a:schemeClr val="tx1"/>
                </a:solidFill>
                <a:effectLst/>
                <a:latin typeface="+mn-lt"/>
                <a:ea typeface="+mn-ea"/>
                <a:cs typeface="+mn-cs"/>
              </a:rPr>
              <a:t>create and deliver a new ambitious framework for peat restoration in England to ensure all of our peatlands are functioning for the needs of wildlife and people by 2030.</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The 25YEP is not that specific on what constitutes vulnerable peatlands, but it does imply this covers all unsustainable peatland use, for upland and lowland. </a:t>
            </a:r>
          </a:p>
          <a:p>
            <a:r>
              <a:rPr lang="en-GB" sz="1200" kern="1200" dirty="0" smtClean="0">
                <a:solidFill>
                  <a:schemeClr val="tx1"/>
                </a:solidFill>
                <a:effectLst/>
                <a:latin typeface="+mn-lt"/>
                <a:ea typeface="+mn-ea"/>
                <a:cs typeface="+mn-cs"/>
              </a:rPr>
              <a:t>and 25YEP sets out the intention ‘Where it is not appropriate to restore lowland peat, we will develop new sustainable management measures to make sure that the topsoil is retained for as long as possible and greenhouse gas emissions are reduced’. </a:t>
            </a:r>
          </a:p>
          <a:p>
            <a:r>
              <a:rPr lang="en-GB" sz="1200" kern="1200" dirty="0" smtClean="0">
                <a:solidFill>
                  <a:schemeClr val="tx1"/>
                </a:solidFill>
                <a:effectLst/>
                <a:latin typeface="+mn-lt"/>
                <a:ea typeface="+mn-ea"/>
                <a:cs typeface="+mn-cs"/>
              </a:rPr>
              <a:t>but there is no indication of what the balance might be between the restoration or sustainable management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E5673CE-054B-4C81-A0DA-BD22E3D81BC3}" type="slidenum">
              <a:rPr lang="en-GB" smtClean="0"/>
              <a:t>6</a:t>
            </a:fld>
            <a:endParaRPr lang="en-GB"/>
          </a:p>
        </p:txBody>
      </p:sp>
    </p:spTree>
    <p:extLst>
      <p:ext uri="{BB962C8B-B14F-4D97-AF65-F5344CB8AC3E}">
        <p14:creationId xmlns:p14="http://schemas.microsoft.com/office/powerpoint/2010/main" val="3580507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u="sng" kern="1200" dirty="0" smtClean="0">
                <a:solidFill>
                  <a:schemeClr val="tx1"/>
                </a:solidFill>
                <a:effectLst/>
                <a:latin typeface="+mn-lt"/>
                <a:ea typeface="+mn-ea"/>
                <a:cs typeface="+mn-cs"/>
                <a:hlinkClick r:id="rId3"/>
              </a:rPr>
              <a:t>Committee on Climate Change Report on Land Use</a:t>
            </a:r>
            <a:r>
              <a:rPr lang="nl-BE" sz="1200" kern="1200" dirty="0" smtClean="0">
                <a:solidFill>
                  <a:schemeClr val="tx1"/>
                </a:solidFill>
                <a:effectLst/>
                <a:latin typeface="+mn-lt"/>
                <a:ea typeface="+mn-ea"/>
                <a:cs typeface="+mn-cs"/>
              </a:rPr>
              <a:t>: Policies for a Net Zero UK published in (2020):</a:t>
            </a:r>
            <a:endParaRPr lang="en-GB" sz="1200" kern="1200" dirty="0" smtClean="0">
              <a:solidFill>
                <a:schemeClr val="tx1"/>
              </a:solidFill>
              <a:effectLst/>
              <a:latin typeface="+mn-lt"/>
              <a:ea typeface="+mn-ea"/>
              <a:cs typeface="+mn-cs"/>
            </a:endParaRPr>
          </a:p>
          <a:p>
            <a:r>
              <a:rPr lang="nl-BE" sz="1200" kern="1200" dirty="0" smtClean="0">
                <a:solidFill>
                  <a:schemeClr val="tx1"/>
                </a:solidFill>
                <a:effectLst/>
                <a:latin typeface="+mn-lt"/>
                <a:ea typeface="+mn-ea"/>
                <a:cs typeface="+mn-cs"/>
              </a:rPr>
              <a:t>In-depth advice on UK agricultural policies </a:t>
            </a:r>
            <a:endParaRPr lang="en-GB" sz="1200" kern="1200" dirty="0" smtClean="0">
              <a:solidFill>
                <a:schemeClr val="tx1"/>
              </a:solidFill>
              <a:effectLst/>
              <a:latin typeface="+mn-lt"/>
              <a:ea typeface="+mn-ea"/>
              <a:cs typeface="+mn-cs"/>
            </a:endParaRPr>
          </a:p>
          <a:p>
            <a:r>
              <a:rPr lang="nl-BE" sz="1200" kern="1200" dirty="0" smtClean="0">
                <a:solidFill>
                  <a:schemeClr val="tx1"/>
                </a:solidFill>
                <a:effectLst/>
                <a:latin typeface="+mn-lt"/>
                <a:ea typeface="+mn-ea"/>
                <a:cs typeface="+mn-cs"/>
              </a:rPr>
              <a:t>Five objectives for new policy, including restoring at least 50% of upland peat and 25% of lowland peat.</a:t>
            </a:r>
            <a:endParaRPr lang="en-GB" sz="1200" kern="1200" dirty="0" smtClean="0">
              <a:solidFill>
                <a:schemeClr val="tx1"/>
              </a:solidFill>
              <a:effectLst/>
              <a:latin typeface="+mn-lt"/>
              <a:ea typeface="+mn-ea"/>
              <a:cs typeface="+mn-cs"/>
            </a:endParaRPr>
          </a:p>
          <a:p>
            <a:r>
              <a:rPr lang="nl-BE" sz="1200" b="1" u="sng" kern="1200" dirty="0" smtClean="0">
                <a:solidFill>
                  <a:schemeClr val="tx1"/>
                </a:solidFill>
                <a:effectLst/>
                <a:latin typeface="+mn-lt"/>
                <a:ea typeface="+mn-ea"/>
                <a:cs typeface="+mn-cs"/>
                <a:hlinkClick r:id="rId4"/>
              </a:rPr>
              <a:t>Landscape Review final Report (2019)</a:t>
            </a:r>
            <a:r>
              <a:rPr lang="en-GB" sz="1200" kern="1200" dirty="0" smtClean="0">
                <a:solidFill>
                  <a:schemeClr val="tx1"/>
                </a:solidFill>
                <a:effectLst/>
                <a:latin typeface="+mn-lt"/>
                <a:ea typeface="+mn-ea"/>
                <a:cs typeface="+mn-cs"/>
              </a:rPr>
              <a:t> An independent review commissioned by government into whether the protections for National Parks and AONBs are still fit for purpose. Peatland makes up about 15% of National Parks and 18% of AONBs. The report says “peatland restoration should be a priority for all National Parks and AONBs that contain it given the multiple natural capital benefits it provides.”  Includes proposals that would benefit peatlands and</a:t>
            </a:r>
          </a:p>
          <a:p>
            <a:r>
              <a:rPr lang="en-GB" sz="1200" b="1" u="sng" kern="1200" dirty="0" smtClean="0">
                <a:solidFill>
                  <a:schemeClr val="tx1"/>
                </a:solidFill>
                <a:effectLst/>
                <a:latin typeface="+mn-lt"/>
                <a:ea typeface="+mn-ea"/>
                <a:cs typeface="+mn-cs"/>
              </a:rPr>
              <a:t>The IUCN UK Peatland Programme</a:t>
            </a:r>
            <a:r>
              <a:rPr lang="en-GB" sz="1200" kern="1200" dirty="0" smtClean="0">
                <a:solidFill>
                  <a:schemeClr val="tx1"/>
                </a:solidFill>
                <a:effectLst/>
                <a:latin typeface="+mn-lt"/>
                <a:ea typeface="+mn-ea"/>
                <a:cs typeface="+mn-cs"/>
              </a:rPr>
              <a:t>,– launched their  </a:t>
            </a:r>
            <a:r>
              <a:rPr lang="en-GB" sz="1200" b="1" kern="1200" dirty="0" smtClean="0">
                <a:solidFill>
                  <a:schemeClr val="tx1"/>
                </a:solidFill>
                <a:effectLst/>
                <a:latin typeface="+mn-lt"/>
                <a:ea typeface="+mn-ea"/>
                <a:cs typeface="+mn-cs"/>
              </a:rPr>
              <a:t>‘</a:t>
            </a:r>
            <a:r>
              <a:rPr lang="en-GB" sz="1200" b="1" u="sng" kern="1200" dirty="0" smtClean="0">
                <a:solidFill>
                  <a:schemeClr val="tx1"/>
                </a:solidFill>
                <a:effectLst/>
                <a:latin typeface="+mn-lt"/>
                <a:ea typeface="+mn-ea"/>
                <a:cs typeface="+mn-cs"/>
                <a:hlinkClick r:id="rId5"/>
              </a:rPr>
              <a:t>UK Peatland Strategy’</a:t>
            </a:r>
            <a:r>
              <a:rPr lang="en-GB" sz="1200" kern="1200" dirty="0" smtClean="0">
                <a:solidFill>
                  <a:schemeClr val="tx1"/>
                </a:solidFill>
                <a:effectLst/>
                <a:latin typeface="+mn-lt"/>
                <a:ea typeface="+mn-ea"/>
                <a:cs typeface="+mn-cs"/>
              </a:rPr>
              <a:t> in 2018. with it’s ambition to see 2 million hectares of peatland restored by 2040. This is not a Government target, but is consistent with the 25YEP outcome</a:t>
            </a:r>
          </a:p>
          <a:p>
            <a:r>
              <a:rPr lang="en-GB" sz="1200" kern="1200" dirty="0" smtClean="0">
                <a:solidFill>
                  <a:schemeClr val="tx1"/>
                </a:solidFill>
                <a:effectLst/>
                <a:latin typeface="+mn-lt"/>
                <a:ea typeface="+mn-ea"/>
                <a:cs typeface="+mn-cs"/>
              </a:rPr>
              <a:t>Hot off the press – report for one of the 5 peat pilots designed to inform the development of the </a:t>
            </a:r>
            <a:r>
              <a:rPr lang="en-GB" sz="1200" b="1" kern="1200" dirty="0" smtClean="0">
                <a:solidFill>
                  <a:schemeClr val="tx1"/>
                </a:solidFill>
                <a:effectLst/>
                <a:latin typeface="+mn-lt"/>
                <a:ea typeface="+mn-ea"/>
                <a:cs typeface="+mn-cs"/>
              </a:rPr>
              <a:t>England Peat Strategy – </a:t>
            </a:r>
            <a:r>
              <a:rPr lang="en-GB" sz="1200" b="1" u="sng" kern="1200" dirty="0" smtClean="0">
                <a:solidFill>
                  <a:schemeClr val="tx1"/>
                </a:solidFill>
                <a:effectLst/>
                <a:latin typeface="+mn-lt"/>
                <a:ea typeface="+mn-ea"/>
                <a:cs typeface="+mn-cs"/>
              </a:rPr>
              <a:t>the Peat Pilot for Greater Manchester</a:t>
            </a:r>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Total emissions around 180,000 t CO2-eq </a:t>
            </a:r>
            <a:r>
              <a:rPr lang="en-GB" sz="1200" kern="1200" dirty="0" err="1" smtClean="0">
                <a:solidFill>
                  <a:schemeClr val="tx1"/>
                </a:solidFill>
                <a:effectLst/>
                <a:latin typeface="+mn-lt"/>
                <a:ea typeface="+mn-ea"/>
                <a:cs typeface="+mn-cs"/>
              </a:rPr>
              <a:t>yr</a:t>
            </a:r>
            <a:r>
              <a:rPr lang="en-GB" sz="1200" kern="1200" dirty="0" smtClean="0">
                <a:solidFill>
                  <a:schemeClr val="tx1"/>
                </a:solidFill>
                <a:effectLst/>
                <a:latin typeface="+mn-lt"/>
                <a:ea typeface="+mn-ea"/>
                <a:cs typeface="+mn-cs"/>
              </a:rPr>
              <a:t> from peatlands in greater Manchester , equivalent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to 114,000 return flights form Manchester to New York</a:t>
            </a:r>
            <a:br>
              <a:rPr lang="en-GB" sz="1200" kern="1200" dirty="0" smtClean="0">
                <a:solidFill>
                  <a:schemeClr val="tx1"/>
                </a:solidFill>
                <a:effectLst/>
                <a:latin typeface="+mn-lt"/>
                <a:ea typeface="+mn-ea"/>
                <a:cs typeface="+mn-cs"/>
              </a:rPr>
            </a:br>
            <a:endParaRPr lang="en-GB" sz="1200" kern="1200" dirty="0" smtClean="0">
              <a:solidFill>
                <a:schemeClr val="tx1"/>
              </a:solidFill>
              <a:effectLst/>
              <a:latin typeface="+mn-lt"/>
              <a:ea typeface="+mn-ea"/>
              <a:cs typeface="+mn-cs"/>
            </a:endParaRPr>
          </a:p>
          <a:p>
            <a:endParaRPr lang="en-GB" sz="1200" b="1" i="1" kern="1200" dirty="0" smtClean="0">
              <a:solidFill>
                <a:schemeClr val="tx1"/>
              </a:solidFill>
              <a:effectLst/>
              <a:latin typeface="+mn-lt"/>
              <a:ea typeface="+mn-ea"/>
              <a:cs typeface="+mn-cs"/>
            </a:endParaRPr>
          </a:p>
          <a:p>
            <a:endParaRPr lang="en-GB" dirty="0" smtClean="0"/>
          </a:p>
        </p:txBody>
      </p:sp>
      <p:sp>
        <p:nvSpPr>
          <p:cNvPr id="4" name="Slide Number Placeholder 3"/>
          <p:cNvSpPr>
            <a:spLocks noGrp="1"/>
          </p:cNvSpPr>
          <p:nvPr>
            <p:ph type="sldNum" sz="quarter" idx="10"/>
          </p:nvPr>
        </p:nvSpPr>
        <p:spPr/>
        <p:txBody>
          <a:bodyPr/>
          <a:lstStyle/>
          <a:p>
            <a:fld id="{BE5673CE-054B-4C81-A0DA-BD22E3D81BC3}" type="slidenum">
              <a:rPr lang="en-GB" smtClean="0"/>
              <a:t>7</a:t>
            </a:fld>
            <a:endParaRPr lang="en-GB"/>
          </a:p>
        </p:txBody>
      </p:sp>
    </p:spTree>
    <p:extLst>
      <p:ext uri="{BB962C8B-B14F-4D97-AF65-F5344CB8AC3E}">
        <p14:creationId xmlns:p14="http://schemas.microsoft.com/office/powerpoint/2010/main" val="1680953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Regional policies and strategies covering the areas of the pilot sites</a:t>
            </a:r>
          </a:p>
          <a:p>
            <a:r>
              <a:rPr lang="en-GB" sz="1200" kern="1200" dirty="0" smtClean="0">
                <a:solidFill>
                  <a:schemeClr val="tx1"/>
                </a:solidFill>
                <a:effectLst/>
                <a:latin typeface="+mn-lt"/>
                <a:ea typeface="+mn-ea"/>
                <a:cs typeface="+mn-cs"/>
              </a:rPr>
              <a:t>Upland and Lowland Peat is widespread across the urban city region of Greater Manchester. </a:t>
            </a:r>
          </a:p>
          <a:p>
            <a:r>
              <a:rPr lang="en-GB" sz="1200" kern="1200" dirty="0" smtClean="0">
                <a:solidFill>
                  <a:schemeClr val="tx1"/>
                </a:solidFill>
                <a:effectLst/>
                <a:latin typeface="+mn-lt"/>
                <a:ea typeface="+mn-ea"/>
                <a:cs typeface="+mn-cs"/>
              </a:rPr>
              <a:t>The </a:t>
            </a:r>
            <a:r>
              <a:rPr lang="en-GB" sz="1200" u="sng" kern="1200" dirty="0" smtClean="0">
                <a:solidFill>
                  <a:schemeClr val="tx1"/>
                </a:solidFill>
                <a:effectLst/>
                <a:latin typeface="+mn-lt"/>
                <a:ea typeface="+mn-ea"/>
                <a:cs typeface="+mn-cs"/>
              </a:rPr>
              <a:t>Greater Manchester Combined Authority (GMCA</a:t>
            </a:r>
            <a:r>
              <a:rPr lang="en-GB" sz="1200" kern="1200" dirty="0" smtClean="0">
                <a:solidFill>
                  <a:schemeClr val="tx1"/>
                </a:solidFill>
                <a:effectLst/>
                <a:latin typeface="+mn-lt"/>
                <a:ea typeface="+mn-ea"/>
                <a:cs typeface="+mn-cs"/>
              </a:rPr>
              <a:t>) has produced a </a:t>
            </a:r>
            <a:r>
              <a:rPr lang="en-GB" sz="1200" u="sng" kern="1200" dirty="0" smtClean="0">
                <a:solidFill>
                  <a:schemeClr val="tx1"/>
                </a:solidFill>
                <a:effectLst/>
                <a:latin typeface="+mn-lt"/>
                <a:ea typeface="+mn-ea"/>
                <a:cs typeface="+mn-cs"/>
              </a:rPr>
              <a:t>5-year Environment Plan</a:t>
            </a:r>
            <a:r>
              <a:rPr lang="en-GB" sz="1200" kern="1200" dirty="0" smtClean="0">
                <a:solidFill>
                  <a:schemeClr val="tx1"/>
                </a:solidFill>
                <a:effectLst/>
                <a:latin typeface="+mn-lt"/>
                <a:ea typeface="+mn-ea"/>
                <a:cs typeface="+mn-cs"/>
              </a:rPr>
              <a:t>, launched in March 2019. It sets out a long-term aim to be </a:t>
            </a:r>
            <a:r>
              <a:rPr lang="en-GB" sz="1200" u="sng" kern="1200" dirty="0" smtClean="0">
                <a:solidFill>
                  <a:schemeClr val="tx1"/>
                </a:solidFill>
                <a:effectLst/>
                <a:latin typeface="+mn-lt"/>
                <a:ea typeface="+mn-ea"/>
                <a:cs typeface="+mn-cs"/>
              </a:rPr>
              <a:t>carbon neutral by 2038 </a:t>
            </a:r>
            <a:r>
              <a:rPr lang="en-GB" sz="1200" kern="1200" dirty="0" smtClean="0">
                <a:solidFill>
                  <a:schemeClr val="tx1"/>
                </a:solidFill>
                <a:effectLst/>
                <a:latin typeface="+mn-lt"/>
                <a:ea typeface="+mn-ea"/>
                <a:cs typeface="+mn-cs"/>
              </a:rPr>
              <a:t>and the urgent actions needed in the next 5 years to help achieve this. </a:t>
            </a:r>
          </a:p>
          <a:p>
            <a:r>
              <a:rPr lang="en-GB" sz="1200" kern="1200" dirty="0" smtClean="0">
                <a:solidFill>
                  <a:schemeClr val="tx1"/>
                </a:solidFill>
                <a:effectLst/>
                <a:latin typeface="+mn-lt"/>
                <a:ea typeface="+mn-ea"/>
                <a:cs typeface="+mn-cs"/>
              </a:rPr>
              <a:t>Modelling estimated that between 50% and 75% of Greater Manchester’s peatlands would need to be ‘restored’ if the city region is to achieve its aim of net carbon neutrality by 2038.   </a:t>
            </a:r>
          </a:p>
          <a:p>
            <a:r>
              <a:rPr lang="en-GB" sz="1200" u="sng" kern="1200" dirty="0" smtClean="0">
                <a:solidFill>
                  <a:schemeClr val="tx1"/>
                </a:solidFill>
                <a:effectLst/>
                <a:latin typeface="+mn-lt"/>
                <a:ea typeface="+mn-ea"/>
                <a:cs typeface="+mn-cs"/>
              </a:rPr>
              <a:t>Includes policy actions directly or indirectly linked with peatland restoration</a:t>
            </a:r>
            <a:r>
              <a:rPr lang="en-GB" sz="1200" kern="1200" dirty="0" smtClean="0">
                <a:solidFill>
                  <a:schemeClr val="tx1"/>
                </a:solidFill>
                <a:effectLst/>
                <a:latin typeface="+mn-lt"/>
                <a:ea typeface="+mn-ea"/>
                <a:cs typeface="+mn-cs"/>
              </a:rPr>
              <a:t>, such as  Support of </a:t>
            </a:r>
            <a:r>
              <a:rPr lang="en-GB" sz="1200" u="sng" kern="1200" dirty="0" smtClean="0">
                <a:solidFill>
                  <a:schemeClr val="tx1"/>
                </a:solidFill>
                <a:effectLst/>
                <a:latin typeface="+mn-lt"/>
                <a:ea typeface="+mn-ea"/>
                <a:cs typeface="+mn-cs"/>
              </a:rPr>
              <a:t>peatland restoration as part of Resilience Strategy </a:t>
            </a:r>
            <a:r>
              <a:rPr lang="en-GB"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More locally, there is a </a:t>
            </a:r>
            <a:r>
              <a:rPr lang="en-GB" sz="1200" u="sng" kern="1200" dirty="0" smtClean="0">
                <a:solidFill>
                  <a:schemeClr val="tx1"/>
                </a:solidFill>
                <a:effectLst/>
                <a:latin typeface="+mn-lt"/>
                <a:ea typeface="+mn-ea"/>
                <a:cs typeface="+mn-cs"/>
              </a:rPr>
              <a:t>local plan for Salford </a:t>
            </a:r>
            <a:r>
              <a:rPr lang="en-GB" sz="1200" kern="1200" dirty="0" smtClean="0">
                <a:solidFill>
                  <a:schemeClr val="tx1"/>
                </a:solidFill>
                <a:effectLst/>
                <a:latin typeface="+mn-lt"/>
                <a:ea typeface="+mn-ea"/>
                <a:cs typeface="+mn-cs"/>
              </a:rPr>
              <a:t>where one of our pilots is located </a:t>
            </a:r>
          </a:p>
          <a:p>
            <a:r>
              <a:rPr lang="en-GB" sz="1200" kern="1200" dirty="0" smtClean="0">
                <a:solidFill>
                  <a:schemeClr val="tx1"/>
                </a:solidFill>
                <a:effectLst/>
                <a:latin typeface="+mn-lt"/>
                <a:ea typeface="+mn-ea"/>
                <a:cs typeface="+mn-cs"/>
              </a:rPr>
              <a:t>The </a:t>
            </a:r>
            <a:r>
              <a:rPr lang="en-GB" sz="1200" u="none" strike="noStrike" kern="1200" dirty="0" smtClean="0">
                <a:solidFill>
                  <a:schemeClr val="tx1"/>
                </a:solidFill>
                <a:effectLst/>
                <a:latin typeface="+mn-lt"/>
                <a:ea typeface="+mn-ea"/>
                <a:cs typeface="+mn-cs"/>
                <a:hlinkClick r:id="rId3"/>
              </a:rPr>
              <a:t>Salford Local Plan: Development Management Policies and Designations (SLP: DMP) </a:t>
            </a:r>
            <a:r>
              <a:rPr lang="en-GB" sz="1200" kern="1200" dirty="0" smtClean="0">
                <a:solidFill>
                  <a:schemeClr val="tx1"/>
                </a:solidFill>
                <a:effectLst/>
                <a:latin typeface="+mn-lt"/>
                <a:ea typeface="+mn-ea"/>
                <a:cs typeface="+mn-cs"/>
              </a:rPr>
              <a:t> sets out </a:t>
            </a:r>
            <a:r>
              <a:rPr lang="en-GB" sz="1200" u="sng" kern="1200" dirty="0" smtClean="0">
                <a:solidFill>
                  <a:schemeClr val="tx1"/>
                </a:solidFill>
                <a:effectLst/>
                <a:latin typeface="+mn-lt"/>
                <a:ea typeface="+mn-ea"/>
                <a:cs typeface="+mn-cs"/>
              </a:rPr>
              <a:t>how Salford should develop up to the year 2037 </a:t>
            </a:r>
            <a:r>
              <a:rPr lang="en-GB" sz="1200" kern="1200" dirty="0" smtClean="0">
                <a:solidFill>
                  <a:schemeClr val="tx1"/>
                </a:solidFill>
                <a:effectLst/>
                <a:latin typeface="+mn-lt"/>
                <a:ea typeface="+mn-ea"/>
                <a:cs typeface="+mn-cs"/>
              </a:rPr>
              <a:t>and contains a number of policies and targets relating to biodiversity and climate change. (e.g. </a:t>
            </a:r>
            <a:r>
              <a:rPr lang="en-GB" sz="1200" u="sng" kern="1200" dirty="0" smtClean="0">
                <a:solidFill>
                  <a:schemeClr val="tx1"/>
                </a:solidFill>
                <a:effectLst/>
                <a:latin typeface="+mn-lt"/>
                <a:ea typeface="+mn-ea"/>
                <a:cs typeface="+mn-cs"/>
              </a:rPr>
              <a:t>maximising carbon sequestration, including by securing the restoration of lowland raised bog</a:t>
            </a:r>
            <a:r>
              <a:rPr lang="en-GB" sz="1200" kern="1200" dirty="0" smtClean="0">
                <a:solidFill>
                  <a:schemeClr val="tx1"/>
                </a:solidFill>
                <a:effectLst/>
                <a:latin typeface="+mn-lt"/>
                <a:ea typeface="+mn-ea"/>
                <a:cs typeface="+mn-cs"/>
              </a:rPr>
              <a:t>, particularly within the Biodiversity Heartland in Chat Moss).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E5673CE-054B-4C81-A0DA-BD22E3D81BC3}" type="slidenum">
              <a:rPr lang="en-GB" smtClean="0"/>
              <a:t>8</a:t>
            </a:fld>
            <a:endParaRPr lang="en-GB"/>
          </a:p>
        </p:txBody>
      </p:sp>
    </p:spTree>
    <p:extLst>
      <p:ext uri="{BB962C8B-B14F-4D97-AF65-F5344CB8AC3E}">
        <p14:creationId xmlns:p14="http://schemas.microsoft.com/office/powerpoint/2010/main" val="737890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Lancashire</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Care-Peat Winmarleigh Carbon Farm is on four hectares of farmland in Lancashire. Almost one quarter of Lancashire is designated as Green Belt, the bulk in the South and West of the county, areas facing significant development pressures. </a:t>
            </a:r>
          </a:p>
          <a:p>
            <a:r>
              <a:rPr lang="en-GB" sz="1200" kern="1200" dirty="0" smtClean="0">
                <a:solidFill>
                  <a:schemeClr val="tx1"/>
                </a:solidFill>
                <a:effectLst/>
                <a:latin typeface="+mn-lt"/>
                <a:ea typeface="+mn-ea"/>
                <a:cs typeface="+mn-cs"/>
              </a:rPr>
              <a:t>Not come across any policy or strategy the relates to peatlands beyond 2020</a:t>
            </a:r>
          </a:p>
          <a:p>
            <a:r>
              <a:rPr lang="nl-BE" sz="1200" b="1" kern="1200" dirty="0" smtClean="0">
                <a:solidFill>
                  <a:schemeClr val="tx1"/>
                </a:solidFill>
                <a:effectLst/>
                <a:latin typeface="+mn-lt"/>
                <a:ea typeface="+mn-ea"/>
                <a:cs typeface="+mn-cs"/>
              </a:rPr>
              <a:t>Lancashire Climate Change Strategy 2009-2020</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Covers Lancashire’s key objectives for adapting to climate change and also outlines supporting actions towards the overall vision (e.g. manage Lancashire’s upland and lowland peat lands to sequester carbon and prevent its release).</a:t>
            </a:r>
          </a:p>
          <a:p>
            <a:r>
              <a:rPr lang="en-GB" sz="1200" kern="1200" dirty="0" smtClean="0">
                <a:solidFill>
                  <a:schemeClr val="tx1"/>
                </a:solidFill>
                <a:effectLst/>
                <a:latin typeface="+mn-lt"/>
                <a:ea typeface="+mn-ea"/>
                <a:cs typeface="+mn-cs"/>
              </a:rPr>
              <a:t>Acknowledges that land use, and changes in land use, can be responsible for both carbon dioxide emissions and absorption, and that in Lancashire, much of the emissions from land resulted from the drainage of lowland peat for agricultural use.</a:t>
            </a:r>
          </a:p>
          <a:p>
            <a:r>
              <a:rPr lang="nl-BE" sz="1200" b="1" kern="1200" dirty="0" smtClean="0">
                <a:solidFill>
                  <a:schemeClr val="tx1"/>
                </a:solidFill>
                <a:effectLst/>
                <a:latin typeface="+mn-lt"/>
                <a:ea typeface="+mn-ea"/>
                <a:cs typeface="+mn-cs"/>
              </a:rPr>
              <a:t>Lancashire Green Infrastructure Strategy (2009)</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Objectives include ‘adapting to and mitigating the effects of climate change’. Also sets out some key interventions including maintaining peat bog resources and using indicators such as carbon storage through peat restoration as a way to assess benefits contributing to the adaption and mitigation of climate change.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E5673CE-054B-4C81-A0DA-BD22E3D81BC3}" type="slidenum">
              <a:rPr lang="en-GB" smtClean="0"/>
              <a:t>9</a:t>
            </a:fld>
            <a:endParaRPr lang="en-GB"/>
          </a:p>
        </p:txBody>
      </p:sp>
    </p:spTree>
    <p:extLst>
      <p:ext uri="{BB962C8B-B14F-4D97-AF65-F5344CB8AC3E}">
        <p14:creationId xmlns:p14="http://schemas.microsoft.com/office/powerpoint/2010/main" val="970011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Titelstijl van model bewerken</a:t>
            </a:r>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titelstijl van het model te bewerken</a:t>
            </a:r>
          </a:p>
        </p:txBody>
      </p:sp>
      <p:sp>
        <p:nvSpPr>
          <p:cNvPr id="4" name="Tijdelijke aanduiding voor datum 3"/>
          <p:cNvSpPr>
            <a:spLocks noGrp="1"/>
          </p:cNvSpPr>
          <p:nvPr>
            <p:ph type="dt" sz="half" idx="10"/>
          </p:nvPr>
        </p:nvSpPr>
        <p:spPr/>
        <p:txBody>
          <a:bodyPr/>
          <a:lstStyle/>
          <a:p>
            <a:fld id="{50150CDF-B721-BA41-91C7-4268EAE45939}" type="datetimeFigureOut">
              <a:t>9/29/2020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643A5EEA-1E75-DF4F-9E90-99C953857006}" type="slidenum">
              <a:t>‹#›</a:t>
            </a:fld>
            <a:endParaRPr lang="nl-NL"/>
          </a:p>
        </p:txBody>
      </p:sp>
    </p:spTree>
    <p:extLst>
      <p:ext uri="{BB962C8B-B14F-4D97-AF65-F5344CB8AC3E}">
        <p14:creationId xmlns:p14="http://schemas.microsoft.com/office/powerpoint/2010/main" val="2606973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verticale tekst 2"/>
          <p:cNvSpPr>
            <a:spLocks noGrp="1"/>
          </p:cNvSpPr>
          <p:nvPr>
            <p:ph type="body" orient="vert" idx="1"/>
          </p:nvPr>
        </p:nvSpPr>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50150CDF-B721-BA41-91C7-4268EAE45939}" type="datetimeFigureOut">
              <a:t>9/29/2020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643A5EEA-1E75-DF4F-9E90-99C953857006}" type="slidenum">
              <a:t>‹#›</a:t>
            </a:fld>
            <a:endParaRPr lang="nl-NL"/>
          </a:p>
        </p:txBody>
      </p:sp>
    </p:spTree>
    <p:extLst>
      <p:ext uri="{BB962C8B-B14F-4D97-AF65-F5344CB8AC3E}">
        <p14:creationId xmlns:p14="http://schemas.microsoft.com/office/powerpoint/2010/main" val="1947450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Titelstijl van model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50150CDF-B721-BA41-91C7-4268EAE45939}" type="datetimeFigureOut">
              <a:t>9/29/2020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643A5EEA-1E75-DF4F-9E90-99C953857006}" type="slidenum">
              <a:t>‹#›</a:t>
            </a:fld>
            <a:endParaRPr lang="nl-NL"/>
          </a:p>
        </p:txBody>
      </p:sp>
    </p:spTree>
    <p:extLst>
      <p:ext uri="{BB962C8B-B14F-4D97-AF65-F5344CB8AC3E}">
        <p14:creationId xmlns:p14="http://schemas.microsoft.com/office/powerpoint/2010/main" val="4256444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50150CDF-B721-BA41-91C7-4268EAE45939}" type="datetimeFigureOut">
              <a:t>9/29/2020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643A5EEA-1E75-DF4F-9E90-99C953857006}" type="slidenum">
              <a:t>‹#›</a:t>
            </a:fld>
            <a:endParaRPr lang="nl-NL"/>
          </a:p>
        </p:txBody>
      </p:sp>
    </p:spTree>
    <p:extLst>
      <p:ext uri="{BB962C8B-B14F-4D97-AF65-F5344CB8AC3E}">
        <p14:creationId xmlns:p14="http://schemas.microsoft.com/office/powerpoint/2010/main" val="1387580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Titelstijl van model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tekststijl van het model te bewerken</a:t>
            </a:r>
          </a:p>
        </p:txBody>
      </p:sp>
      <p:sp>
        <p:nvSpPr>
          <p:cNvPr id="4" name="Tijdelijke aanduiding voor datum 3"/>
          <p:cNvSpPr>
            <a:spLocks noGrp="1"/>
          </p:cNvSpPr>
          <p:nvPr>
            <p:ph type="dt" sz="half" idx="10"/>
          </p:nvPr>
        </p:nvSpPr>
        <p:spPr/>
        <p:txBody>
          <a:bodyPr/>
          <a:lstStyle/>
          <a:p>
            <a:fld id="{50150CDF-B721-BA41-91C7-4268EAE45939}" type="datetimeFigureOut">
              <a:t>9/29/2020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643A5EEA-1E75-DF4F-9E90-99C953857006}" type="slidenum">
              <a:t>‹#›</a:t>
            </a:fld>
            <a:endParaRPr lang="nl-NL"/>
          </a:p>
        </p:txBody>
      </p:sp>
    </p:spTree>
    <p:extLst>
      <p:ext uri="{BB962C8B-B14F-4D97-AF65-F5344CB8AC3E}">
        <p14:creationId xmlns:p14="http://schemas.microsoft.com/office/powerpoint/2010/main" val="670028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50150CDF-B721-BA41-91C7-4268EAE45939}" type="datetimeFigureOut">
              <a:t>9/29/2020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643A5EEA-1E75-DF4F-9E90-99C953857006}" type="slidenum">
              <a:t>‹#›</a:t>
            </a:fld>
            <a:endParaRPr lang="nl-NL"/>
          </a:p>
        </p:txBody>
      </p:sp>
    </p:spTree>
    <p:extLst>
      <p:ext uri="{BB962C8B-B14F-4D97-AF65-F5344CB8AC3E}">
        <p14:creationId xmlns:p14="http://schemas.microsoft.com/office/powerpoint/2010/main" val="3371682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Titelstijl van model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50150CDF-B721-BA41-91C7-4268EAE45939}" type="datetimeFigureOut">
              <a:t>9/29/2020</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643A5EEA-1E75-DF4F-9E90-99C953857006}" type="slidenum">
              <a:t>‹#›</a:t>
            </a:fld>
            <a:endParaRPr lang="nl-NL"/>
          </a:p>
        </p:txBody>
      </p:sp>
    </p:spTree>
    <p:extLst>
      <p:ext uri="{BB962C8B-B14F-4D97-AF65-F5344CB8AC3E}">
        <p14:creationId xmlns:p14="http://schemas.microsoft.com/office/powerpoint/2010/main" val="1141574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datum 2"/>
          <p:cNvSpPr>
            <a:spLocks noGrp="1"/>
          </p:cNvSpPr>
          <p:nvPr>
            <p:ph type="dt" sz="half" idx="10"/>
          </p:nvPr>
        </p:nvSpPr>
        <p:spPr/>
        <p:txBody>
          <a:bodyPr/>
          <a:lstStyle/>
          <a:p>
            <a:fld id="{50150CDF-B721-BA41-91C7-4268EAE45939}" type="datetimeFigureOut">
              <a:t>9/29/2020</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643A5EEA-1E75-DF4F-9E90-99C953857006}" type="slidenum">
              <a:t>‹#›</a:t>
            </a:fld>
            <a:endParaRPr lang="nl-NL"/>
          </a:p>
        </p:txBody>
      </p:sp>
    </p:spTree>
    <p:extLst>
      <p:ext uri="{BB962C8B-B14F-4D97-AF65-F5344CB8AC3E}">
        <p14:creationId xmlns:p14="http://schemas.microsoft.com/office/powerpoint/2010/main" val="3591986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50150CDF-B721-BA41-91C7-4268EAE45939}" type="datetimeFigureOut">
              <a:t>9/29/2020</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643A5EEA-1E75-DF4F-9E90-99C953857006}" type="slidenum">
              <a:t>‹#›</a:t>
            </a:fld>
            <a:endParaRPr lang="nl-NL"/>
          </a:p>
        </p:txBody>
      </p:sp>
    </p:spTree>
    <p:extLst>
      <p:ext uri="{BB962C8B-B14F-4D97-AF65-F5344CB8AC3E}">
        <p14:creationId xmlns:p14="http://schemas.microsoft.com/office/powerpoint/2010/main" val="3993095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Titelstijl van model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4"/>
          <p:cNvSpPr>
            <a:spLocks noGrp="1"/>
          </p:cNvSpPr>
          <p:nvPr>
            <p:ph type="dt" sz="half" idx="10"/>
          </p:nvPr>
        </p:nvSpPr>
        <p:spPr/>
        <p:txBody>
          <a:bodyPr/>
          <a:lstStyle/>
          <a:p>
            <a:fld id="{50150CDF-B721-BA41-91C7-4268EAE45939}" type="datetimeFigureOut">
              <a:t>9/29/2020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643A5EEA-1E75-DF4F-9E90-99C953857006}" type="slidenum">
              <a:t>‹#›</a:t>
            </a:fld>
            <a:endParaRPr lang="nl-NL"/>
          </a:p>
        </p:txBody>
      </p:sp>
    </p:spTree>
    <p:extLst>
      <p:ext uri="{BB962C8B-B14F-4D97-AF65-F5344CB8AC3E}">
        <p14:creationId xmlns:p14="http://schemas.microsoft.com/office/powerpoint/2010/main" val="3226712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Titelstijl van model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4"/>
          <p:cNvSpPr>
            <a:spLocks noGrp="1"/>
          </p:cNvSpPr>
          <p:nvPr>
            <p:ph type="dt" sz="half" idx="10"/>
          </p:nvPr>
        </p:nvSpPr>
        <p:spPr/>
        <p:txBody>
          <a:bodyPr/>
          <a:lstStyle/>
          <a:p>
            <a:fld id="{50150CDF-B721-BA41-91C7-4268EAE45939}" type="datetimeFigureOut">
              <a:t>9/29/2020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643A5EEA-1E75-DF4F-9E90-99C953857006}" type="slidenum">
              <a:t>‹#›</a:t>
            </a:fld>
            <a:endParaRPr lang="nl-NL"/>
          </a:p>
        </p:txBody>
      </p:sp>
    </p:spTree>
    <p:extLst>
      <p:ext uri="{BB962C8B-B14F-4D97-AF65-F5344CB8AC3E}">
        <p14:creationId xmlns:p14="http://schemas.microsoft.com/office/powerpoint/2010/main" val="1769432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Titelstijl van model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150CDF-B721-BA41-91C7-4268EAE45939}" type="datetimeFigureOut">
              <a:t>9/29/2020</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3A5EEA-1E75-DF4F-9E90-99C953857006}" type="slidenum">
              <a:t>‹#›</a:t>
            </a:fld>
            <a:endParaRPr lang="nl-NL"/>
          </a:p>
        </p:txBody>
      </p:sp>
    </p:spTree>
    <p:extLst>
      <p:ext uri="{BB962C8B-B14F-4D97-AF65-F5344CB8AC3E}">
        <p14:creationId xmlns:p14="http://schemas.microsoft.com/office/powerpoint/2010/main" val="1294543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jpg"/><Relationship Id="rId3" Type="http://schemas.openxmlformats.org/officeDocument/2006/relationships/image" Target="../media/image26.png"/><Relationship Id="rId7" Type="http://schemas.openxmlformats.org/officeDocument/2006/relationships/image" Target="../media/image30.jpg"/><Relationship Id="rId12"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jpg"/><Relationship Id="rId11" Type="http://schemas.openxmlformats.org/officeDocument/2006/relationships/image" Target="../media/image34.jp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jpg"/><Relationship Id="rId4" Type="http://schemas.openxmlformats.org/officeDocument/2006/relationships/image" Target="../media/image27.jpg"/><Relationship Id="rId9" Type="http://schemas.openxmlformats.org/officeDocument/2006/relationships/image" Target="../media/image32.jpg"/><Relationship Id="rId14" Type="http://schemas.openxmlformats.org/officeDocument/2006/relationships/image" Target="../media/image37.jpg"/></Relationships>
</file>

<file path=ppt/slides/_rels/slide11.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emf"/><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g"/><Relationship Id="rId10" Type="http://schemas.openxmlformats.org/officeDocument/2006/relationships/image" Target="../media/image44.jpg"/><Relationship Id="rId4" Type="http://schemas.openxmlformats.org/officeDocument/2006/relationships/image" Target="../media/image39.jpg"/><Relationship Id="rId9" Type="http://schemas.openxmlformats.org/officeDocument/2006/relationships/image" Target="../media/image43.gif"/></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g"/></Relationships>
</file>

<file path=ppt/slides/_rels/slide1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jpg"/><Relationship Id="rId7"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2.emf"/><Relationship Id="rId9"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0" y="2057693"/>
            <a:ext cx="9144000" cy="4045657"/>
          </a:xfrm>
          <a:prstGeom prst="rect">
            <a:avLst/>
          </a:prstGeom>
          <a:solidFill>
            <a:srgbClr val="1599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 name="Tekstvak 3"/>
          <p:cNvSpPr txBox="1"/>
          <p:nvPr/>
        </p:nvSpPr>
        <p:spPr>
          <a:xfrm>
            <a:off x="1060644" y="2776629"/>
            <a:ext cx="6307310" cy="1754326"/>
          </a:xfrm>
          <a:prstGeom prst="rect">
            <a:avLst/>
          </a:prstGeom>
          <a:noFill/>
        </p:spPr>
        <p:txBody>
          <a:bodyPr wrap="square" rtlCol="0">
            <a:spAutoFit/>
          </a:bodyPr>
          <a:lstStyle/>
          <a:p>
            <a:r>
              <a:rPr lang="nl-NL" sz="3600" b="1" dirty="0" smtClean="0">
                <a:solidFill>
                  <a:schemeClr val="bg1"/>
                </a:solidFill>
                <a:latin typeface="Open Sans"/>
                <a:cs typeface="Open Sans"/>
              </a:rPr>
              <a:t>Current state of play: peatland policy, strategy and action </a:t>
            </a:r>
            <a:endParaRPr lang="nl-NL" sz="3600" b="1" dirty="0">
              <a:solidFill>
                <a:schemeClr val="bg1"/>
              </a:solidFill>
              <a:latin typeface="Open Sans"/>
              <a:cs typeface="Open Sans"/>
            </a:endParaRPr>
          </a:p>
        </p:txBody>
      </p:sp>
      <p:pic>
        <p:nvPicPr>
          <p:cNvPr id="2" name="Afbeelding 1" descr="logobalk_pp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3578"/>
            <a:ext cx="9144000" cy="685731"/>
          </a:xfrm>
          <a:prstGeom prst="rect">
            <a:avLst/>
          </a:prstGeom>
        </p:spPr>
      </p:pic>
      <p:sp>
        <p:nvSpPr>
          <p:cNvPr id="8" name="Rechthoek 7"/>
          <p:cNvSpPr/>
          <p:nvPr/>
        </p:nvSpPr>
        <p:spPr>
          <a:xfrm>
            <a:off x="0" y="1928679"/>
            <a:ext cx="9144000" cy="129014"/>
          </a:xfrm>
          <a:prstGeom prst="rect">
            <a:avLst/>
          </a:prstGeom>
          <a:solidFill>
            <a:srgbClr val="98C2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9" name="Afbeelding 8"/>
          <p:cNvPicPr>
            <a:picLocks noChangeAspect="1"/>
          </p:cNvPicPr>
          <p:nvPr/>
        </p:nvPicPr>
        <p:blipFill>
          <a:blip r:embed="rId4"/>
          <a:stretch>
            <a:fillRect/>
          </a:stretch>
        </p:blipFill>
        <p:spPr>
          <a:xfrm>
            <a:off x="5651905" y="281370"/>
            <a:ext cx="3164744" cy="1376869"/>
          </a:xfrm>
          <a:prstGeom prst="rect">
            <a:avLst/>
          </a:prstGeom>
        </p:spPr>
      </p:pic>
      <p:sp>
        <p:nvSpPr>
          <p:cNvPr id="10" name="Tekstvak 4"/>
          <p:cNvSpPr txBox="1"/>
          <p:nvPr/>
        </p:nvSpPr>
        <p:spPr>
          <a:xfrm>
            <a:off x="1102980" y="5323584"/>
            <a:ext cx="6747218" cy="584775"/>
          </a:xfrm>
          <a:prstGeom prst="rect">
            <a:avLst/>
          </a:prstGeom>
          <a:noFill/>
        </p:spPr>
        <p:txBody>
          <a:bodyPr wrap="square" rtlCol="0">
            <a:spAutoFit/>
          </a:bodyPr>
          <a:lstStyle/>
          <a:p>
            <a:r>
              <a:rPr lang="nl-NL" sz="1600" dirty="0" smtClean="0">
                <a:solidFill>
                  <a:srgbClr val="98C222"/>
                </a:solidFill>
                <a:latin typeface="Open Sans"/>
                <a:cs typeface="Open Sans"/>
              </a:rPr>
              <a:t>Sarah Johnson, Lancashire Peatland Initiative Project Manager, </a:t>
            </a:r>
          </a:p>
          <a:p>
            <a:r>
              <a:rPr lang="nl-NL" sz="1600" dirty="0" smtClean="0">
                <a:solidFill>
                  <a:srgbClr val="98C222"/>
                </a:solidFill>
                <a:latin typeface="Open Sans"/>
                <a:cs typeface="Open Sans"/>
              </a:rPr>
              <a:t>The Wildlife Trust for Lancashire, Manchester &amp; North Merseyside.</a:t>
            </a:r>
            <a:endParaRPr lang="nl-NL" sz="1600" dirty="0">
              <a:solidFill>
                <a:srgbClr val="98C222"/>
              </a:solidFill>
              <a:latin typeface="Open Sans"/>
              <a:cs typeface="Open Sans"/>
            </a:endParaRPr>
          </a:p>
        </p:txBody>
      </p:sp>
    </p:spTree>
    <p:extLst>
      <p:ext uri="{BB962C8B-B14F-4D97-AF65-F5344CB8AC3E}">
        <p14:creationId xmlns:p14="http://schemas.microsoft.com/office/powerpoint/2010/main" val="23913095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302840" y="157474"/>
            <a:ext cx="6747218" cy="1015663"/>
          </a:xfrm>
          <a:prstGeom prst="rect">
            <a:avLst/>
          </a:prstGeom>
          <a:noFill/>
        </p:spPr>
        <p:txBody>
          <a:bodyPr wrap="square" rtlCol="0">
            <a:spAutoFit/>
          </a:bodyPr>
          <a:lstStyle/>
          <a:p>
            <a:r>
              <a:rPr lang="nl-NL" sz="3200" b="1" dirty="0" smtClean="0">
                <a:solidFill>
                  <a:srgbClr val="159961"/>
                </a:solidFill>
                <a:latin typeface="Open Sans"/>
                <a:cs typeface="Open Sans"/>
              </a:rPr>
              <a:t>Current State of play: Action</a:t>
            </a:r>
            <a:endParaRPr lang="nl-NL" sz="3200" b="1" dirty="0">
              <a:solidFill>
                <a:srgbClr val="159961"/>
              </a:solidFill>
              <a:latin typeface="Open Sans"/>
              <a:cs typeface="Open Sans"/>
            </a:endParaRPr>
          </a:p>
          <a:p>
            <a:endParaRPr lang="nl-NL" sz="2800" b="1" dirty="0">
              <a:solidFill>
                <a:srgbClr val="73B632"/>
              </a:solidFill>
            </a:endParaRPr>
          </a:p>
        </p:txBody>
      </p:sp>
      <p:sp>
        <p:nvSpPr>
          <p:cNvPr id="7" name="Rechthoek 6"/>
          <p:cNvSpPr/>
          <p:nvPr/>
        </p:nvSpPr>
        <p:spPr>
          <a:xfrm>
            <a:off x="0" y="6773078"/>
            <a:ext cx="9144000" cy="129014"/>
          </a:xfrm>
          <a:prstGeom prst="rect">
            <a:avLst/>
          </a:prstGeom>
          <a:solidFill>
            <a:srgbClr val="98C2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 name="Content Placeholder 3"/>
          <p:cNvSpPr>
            <a:spLocks noGrp="1"/>
          </p:cNvSpPr>
          <p:nvPr>
            <p:ph idx="1"/>
          </p:nvPr>
        </p:nvSpPr>
        <p:spPr>
          <a:xfrm>
            <a:off x="270838" y="950101"/>
            <a:ext cx="4924068" cy="2151446"/>
          </a:xfrm>
        </p:spPr>
        <p:txBody>
          <a:bodyPr>
            <a:normAutofit fontScale="92500" lnSpcReduction="10000"/>
          </a:bodyPr>
          <a:lstStyle/>
          <a:p>
            <a:pPr>
              <a:lnSpc>
                <a:spcPct val="150000"/>
              </a:lnSpc>
              <a:buClr>
                <a:srgbClr val="98C222"/>
              </a:buClr>
            </a:pPr>
            <a:r>
              <a:rPr lang="en-GB" sz="2400" dirty="0" smtClean="0"/>
              <a:t>Regional </a:t>
            </a:r>
            <a:r>
              <a:rPr lang="en-GB" sz="2400" dirty="0"/>
              <a:t>peat </a:t>
            </a:r>
            <a:r>
              <a:rPr lang="en-GB" sz="2400" dirty="0" smtClean="0"/>
              <a:t>partnerships across upland and lowlands</a:t>
            </a:r>
            <a:endParaRPr lang="en-GB" sz="2400" dirty="0"/>
          </a:p>
          <a:p>
            <a:pPr>
              <a:lnSpc>
                <a:spcPct val="150000"/>
              </a:lnSpc>
              <a:buClr>
                <a:srgbClr val="98C222"/>
              </a:buClr>
            </a:pPr>
            <a:r>
              <a:rPr lang="en-GB" sz="2400" dirty="0" smtClean="0"/>
              <a:t>Rivers Trust </a:t>
            </a:r>
            <a:r>
              <a:rPr lang="en-GB" sz="2400" dirty="0"/>
              <a:t>and Catchment Based </a:t>
            </a:r>
            <a:r>
              <a:rPr lang="en-GB" sz="2400" dirty="0" smtClean="0"/>
              <a:t>Approach </a:t>
            </a:r>
            <a:r>
              <a:rPr lang="en-GB" sz="2400" dirty="0"/>
              <a:t>(</a:t>
            </a:r>
            <a:r>
              <a:rPr lang="en-GB" sz="2400" dirty="0" err="1"/>
              <a:t>CaBA</a:t>
            </a:r>
            <a:r>
              <a:rPr lang="en-GB" sz="2400" dirty="0"/>
              <a:t>) </a:t>
            </a:r>
            <a:r>
              <a:rPr lang="en-GB" sz="2400" dirty="0" smtClean="0"/>
              <a:t>partnerships</a:t>
            </a:r>
          </a:p>
          <a:p>
            <a:pPr>
              <a:lnSpc>
                <a:spcPct val="150000"/>
              </a:lnSpc>
            </a:pPr>
            <a:endParaRPr lang="en-GB" sz="2400" dirty="0" smtClean="0"/>
          </a:p>
          <a:p>
            <a:pPr>
              <a:lnSpc>
                <a:spcPct val="150000"/>
              </a:lnSpc>
            </a:pPr>
            <a:endParaRPr lang="en-GB" dirty="0"/>
          </a:p>
        </p:txBody>
      </p:sp>
      <p:sp>
        <p:nvSpPr>
          <p:cNvPr id="6" name="TextBox 5"/>
          <p:cNvSpPr txBox="1"/>
          <p:nvPr/>
        </p:nvSpPr>
        <p:spPr>
          <a:xfrm>
            <a:off x="-2965622" y="580768"/>
            <a:ext cx="2780271" cy="369332"/>
          </a:xfrm>
          <a:prstGeom prst="rect">
            <a:avLst/>
          </a:prstGeom>
          <a:noFill/>
        </p:spPr>
        <p:txBody>
          <a:bodyPr wrap="square" rtlCol="0">
            <a:spAutoFit/>
          </a:bodyPr>
          <a:lstStyle/>
          <a:p>
            <a:endParaRPr lang="en-GB" dirty="0"/>
          </a:p>
        </p:txBody>
      </p:sp>
      <p:sp>
        <p:nvSpPr>
          <p:cNvPr id="2" name="TextBox 1"/>
          <p:cNvSpPr txBox="1"/>
          <p:nvPr/>
        </p:nvSpPr>
        <p:spPr>
          <a:xfrm>
            <a:off x="-3311611" y="345989"/>
            <a:ext cx="3311611" cy="1754326"/>
          </a:xfrm>
          <a:prstGeom prst="rect">
            <a:avLst/>
          </a:prstGeom>
          <a:noFill/>
        </p:spPr>
        <p:txBody>
          <a:bodyPr wrap="square" rtlCol="0">
            <a:spAutoFit/>
          </a:bodyPr>
          <a:lstStyle/>
          <a:p>
            <a:r>
              <a:rPr lang="en-GB" dirty="0" smtClean="0"/>
              <a:t>Partnerships</a:t>
            </a:r>
          </a:p>
          <a:p>
            <a:r>
              <a:rPr lang="en-GB" dirty="0" smtClean="0"/>
              <a:t>Funding – UK, EU , public, private &amp; 3</a:t>
            </a:r>
            <a:r>
              <a:rPr lang="en-GB" baseline="30000" dirty="0" smtClean="0"/>
              <a:t>rd</a:t>
            </a:r>
            <a:r>
              <a:rPr lang="en-GB" dirty="0" smtClean="0"/>
              <a:t> sector</a:t>
            </a:r>
          </a:p>
          <a:p>
            <a:r>
              <a:rPr lang="en-GB" dirty="0" smtClean="0"/>
              <a:t>Restoration for carbon, biodiversity, water</a:t>
            </a:r>
          </a:p>
          <a:p>
            <a:r>
              <a:rPr lang="en-GB" dirty="0" smtClean="0"/>
              <a:t>Alternative land management</a:t>
            </a:r>
            <a:endParaRPr lang="en-GB"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264" y="3230888"/>
            <a:ext cx="3904736" cy="2925298"/>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0789" y="1387478"/>
            <a:ext cx="2351080" cy="92475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0385" y="418214"/>
            <a:ext cx="1388876" cy="694440"/>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005" y="2150745"/>
            <a:ext cx="950802" cy="950802"/>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23840" y="3220678"/>
            <a:ext cx="811266" cy="811266"/>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51121" y="4431651"/>
            <a:ext cx="1150690" cy="1150690"/>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2808" y="4242706"/>
            <a:ext cx="1767094" cy="791236"/>
          </a:xfrm>
          <a:prstGeom prst="rect">
            <a:avLst/>
          </a:prstGeom>
        </p:spPr>
      </p:pic>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45809" y="3328880"/>
            <a:ext cx="993998" cy="993998"/>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74355" y="815665"/>
            <a:ext cx="1017318" cy="1098240"/>
          </a:xfrm>
          <a:prstGeom prst="rect">
            <a:avLst/>
          </a:prstGeom>
        </p:spPr>
      </p:pic>
      <p:pic>
        <p:nvPicPr>
          <p:cNvPr id="24" name="Picture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38278" y="2304647"/>
            <a:ext cx="2130983" cy="869568"/>
          </a:xfrm>
          <a:prstGeom prst="rect">
            <a:avLst/>
          </a:prstGeom>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80287" y="5978870"/>
            <a:ext cx="2088974" cy="590470"/>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45779" y="5124947"/>
            <a:ext cx="1614714" cy="678180"/>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987574" y="3059580"/>
            <a:ext cx="877784" cy="874258"/>
          </a:xfrm>
          <a:prstGeom prst="rect">
            <a:avLst/>
          </a:prstGeom>
        </p:spPr>
      </p:pic>
    </p:spTree>
    <p:extLst>
      <p:ext uri="{BB962C8B-B14F-4D97-AF65-F5344CB8AC3E}">
        <p14:creationId xmlns:p14="http://schemas.microsoft.com/office/powerpoint/2010/main" val="8813382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302839" y="157474"/>
            <a:ext cx="7716695" cy="584775"/>
          </a:xfrm>
          <a:prstGeom prst="rect">
            <a:avLst/>
          </a:prstGeom>
          <a:noFill/>
        </p:spPr>
        <p:txBody>
          <a:bodyPr wrap="square" rtlCol="0">
            <a:spAutoFit/>
          </a:bodyPr>
          <a:lstStyle/>
          <a:p>
            <a:r>
              <a:rPr lang="nl-NL" sz="3200" b="1" dirty="0" smtClean="0">
                <a:solidFill>
                  <a:srgbClr val="159961"/>
                </a:solidFill>
                <a:latin typeface="Open Sans"/>
                <a:cs typeface="Open Sans"/>
              </a:rPr>
              <a:t>Current State of </a:t>
            </a:r>
            <a:r>
              <a:rPr lang="nl-NL" sz="3200" b="1" dirty="0" smtClean="0">
                <a:solidFill>
                  <a:srgbClr val="159961"/>
                </a:solidFill>
                <a:latin typeface="Open Sans"/>
                <a:cs typeface="Open Sans"/>
              </a:rPr>
              <a:t>play: Action funding</a:t>
            </a:r>
            <a:endParaRPr lang="nl-NL" sz="2800" b="1" dirty="0">
              <a:solidFill>
                <a:srgbClr val="73B632"/>
              </a:solidFill>
            </a:endParaRPr>
          </a:p>
        </p:txBody>
      </p:sp>
      <p:sp>
        <p:nvSpPr>
          <p:cNvPr id="7" name="Rechthoek 6"/>
          <p:cNvSpPr/>
          <p:nvPr/>
        </p:nvSpPr>
        <p:spPr>
          <a:xfrm>
            <a:off x="0" y="6773078"/>
            <a:ext cx="9144000" cy="129014"/>
          </a:xfrm>
          <a:prstGeom prst="rect">
            <a:avLst/>
          </a:prstGeom>
          <a:solidFill>
            <a:srgbClr val="98C2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8" name="Afbeelding 7"/>
          <p:cNvPicPr>
            <a:picLocks noChangeAspect="1"/>
          </p:cNvPicPr>
          <p:nvPr/>
        </p:nvPicPr>
        <p:blipFill>
          <a:blip r:embed="rId3"/>
          <a:stretch>
            <a:fillRect/>
          </a:stretch>
        </p:blipFill>
        <p:spPr>
          <a:xfrm>
            <a:off x="7478647" y="6061620"/>
            <a:ext cx="1338001" cy="582117"/>
          </a:xfrm>
          <a:prstGeom prst="rect">
            <a:avLst/>
          </a:prstGeom>
        </p:spPr>
      </p:pic>
      <p:sp>
        <p:nvSpPr>
          <p:cNvPr id="4" name="Content Placeholder 3"/>
          <p:cNvSpPr>
            <a:spLocks noGrp="1"/>
          </p:cNvSpPr>
          <p:nvPr>
            <p:ph idx="1"/>
          </p:nvPr>
        </p:nvSpPr>
        <p:spPr>
          <a:xfrm>
            <a:off x="270838" y="950100"/>
            <a:ext cx="4924068" cy="5210555"/>
          </a:xfrm>
        </p:spPr>
        <p:txBody>
          <a:bodyPr>
            <a:normAutofit/>
          </a:bodyPr>
          <a:lstStyle/>
          <a:p>
            <a:pPr>
              <a:lnSpc>
                <a:spcPct val="150000"/>
              </a:lnSpc>
              <a:buClr>
                <a:srgbClr val="98C222"/>
              </a:buClr>
            </a:pPr>
            <a:r>
              <a:rPr lang="en-GB" sz="2000" dirty="0" smtClean="0"/>
              <a:t>Defra </a:t>
            </a:r>
            <a:r>
              <a:rPr lang="en-GB" sz="2000" dirty="0"/>
              <a:t>biodiversity spending, EU </a:t>
            </a:r>
            <a:r>
              <a:rPr lang="en-GB" sz="2000" dirty="0" smtClean="0"/>
              <a:t>spending </a:t>
            </a:r>
            <a:r>
              <a:rPr lang="en-GB" sz="2000" dirty="0"/>
              <a:t>and NGO spending accounts for over £476 million per </a:t>
            </a:r>
            <a:r>
              <a:rPr lang="en-GB" sz="2000" dirty="0" smtClean="0"/>
              <a:t>year</a:t>
            </a:r>
          </a:p>
          <a:p>
            <a:pPr>
              <a:lnSpc>
                <a:spcPct val="150000"/>
              </a:lnSpc>
            </a:pPr>
            <a:endParaRPr lang="en-GB" dirty="0"/>
          </a:p>
        </p:txBody>
      </p:sp>
      <p:sp>
        <p:nvSpPr>
          <p:cNvPr id="6" name="TextBox 5"/>
          <p:cNvSpPr txBox="1"/>
          <p:nvPr/>
        </p:nvSpPr>
        <p:spPr>
          <a:xfrm>
            <a:off x="-2965622" y="580768"/>
            <a:ext cx="2780271" cy="369332"/>
          </a:xfrm>
          <a:prstGeom prst="rect">
            <a:avLst/>
          </a:prstGeom>
          <a:noFill/>
        </p:spPr>
        <p:txBody>
          <a:bodyPr wrap="square" rtlCol="0">
            <a:spAutoFit/>
          </a:bodyPr>
          <a:lstStyle/>
          <a:p>
            <a:endParaRPr lang="en-GB"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0069" y="829867"/>
            <a:ext cx="3045348" cy="228717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7246" y="3642775"/>
            <a:ext cx="3074834" cy="2289504"/>
          </a:xfrm>
          <a:prstGeom prst="rect">
            <a:avLst/>
          </a:prstGeom>
        </p:spPr>
      </p:pic>
      <p:sp>
        <p:nvSpPr>
          <p:cNvPr id="10" name="Down Arrow 9"/>
          <p:cNvSpPr/>
          <p:nvPr/>
        </p:nvSpPr>
        <p:spPr>
          <a:xfrm>
            <a:off x="6872743" y="3172643"/>
            <a:ext cx="45719" cy="358919"/>
          </a:xfrm>
          <a:prstGeom prst="downArrow">
            <a:avLst/>
          </a:prstGeom>
          <a:solidFill>
            <a:srgbClr val="73B632"/>
          </a:solidFill>
          <a:ln w="92075">
            <a:solidFill>
              <a:srgbClr val="98C22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391" y="5122791"/>
            <a:ext cx="3861387" cy="147740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809" y="2439288"/>
            <a:ext cx="2114550" cy="133350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1631" y="4091806"/>
            <a:ext cx="2187724" cy="979578"/>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88035" y="2624052"/>
            <a:ext cx="2221342" cy="1392041"/>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4933" y="3902129"/>
            <a:ext cx="2161032" cy="1121664"/>
          </a:xfrm>
          <a:prstGeom prst="rect">
            <a:avLst/>
          </a:prstGeom>
        </p:spPr>
      </p:pic>
    </p:spTree>
    <p:extLst>
      <p:ext uri="{BB962C8B-B14F-4D97-AF65-F5344CB8AC3E}">
        <p14:creationId xmlns:p14="http://schemas.microsoft.com/office/powerpoint/2010/main" val="7517201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1254403176"/>
              </p:ext>
            </p:extLst>
          </p:nvPr>
        </p:nvGraphicFramePr>
        <p:xfrm>
          <a:off x="224589" y="1547908"/>
          <a:ext cx="4335054" cy="4882235"/>
        </p:xfrm>
        <a:graphic>
          <a:graphicData uri="http://schemas.openxmlformats.org/drawingml/2006/table">
            <a:tbl>
              <a:tblPr firstRow="1" firstCol="1" bandRow="1">
                <a:tableStyleId>{1FECB4D8-DB02-4DC6-A0A2-4F2EBAE1DC90}</a:tableStyleId>
              </a:tblPr>
              <a:tblGrid>
                <a:gridCol w="1921711">
                  <a:extLst>
                    <a:ext uri="{9D8B030D-6E8A-4147-A177-3AD203B41FA5}">
                      <a16:colId xmlns:a16="http://schemas.microsoft.com/office/drawing/2014/main" val="491262998"/>
                    </a:ext>
                  </a:extLst>
                </a:gridCol>
                <a:gridCol w="2413343">
                  <a:extLst>
                    <a:ext uri="{9D8B030D-6E8A-4147-A177-3AD203B41FA5}">
                      <a16:colId xmlns:a16="http://schemas.microsoft.com/office/drawing/2014/main" val="3657919440"/>
                    </a:ext>
                  </a:extLst>
                </a:gridCol>
              </a:tblGrid>
              <a:tr h="519458">
                <a:tc>
                  <a:txBody>
                    <a:bodyPr/>
                    <a:lstStyle/>
                    <a:p>
                      <a:pPr>
                        <a:lnSpc>
                          <a:spcPct val="107000"/>
                        </a:lnSpc>
                        <a:spcAft>
                          <a:spcPts val="0"/>
                        </a:spcAft>
                      </a:pPr>
                      <a:r>
                        <a:rPr lang="en-GB" sz="1600" dirty="0">
                          <a:effectLst/>
                        </a:rPr>
                        <a:t>Project Name</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effectLst/>
                        </a:rPr>
                        <a:t>Areas Investigated</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11726362"/>
                  </a:ext>
                </a:extLst>
              </a:tr>
              <a:tr h="1038917">
                <a:tc>
                  <a:txBody>
                    <a:bodyPr/>
                    <a:lstStyle/>
                    <a:p>
                      <a:pPr>
                        <a:lnSpc>
                          <a:spcPct val="107000"/>
                        </a:lnSpc>
                        <a:spcAft>
                          <a:spcPts val="0"/>
                        </a:spcAft>
                      </a:pPr>
                      <a:r>
                        <a:rPr lang="en-GB" sz="1600" dirty="0">
                          <a:effectLst/>
                        </a:rPr>
                        <a:t>Sphagnum Farming UK - A Sustainable Alternative to Peat in Growing Media</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i="0" dirty="0">
                          <a:effectLst/>
                        </a:rPr>
                        <a:t>Sphagnum</a:t>
                      </a:r>
                      <a:r>
                        <a:rPr lang="en-GB" sz="1600" dirty="0">
                          <a:effectLst/>
                        </a:rPr>
                        <a:t> cultivation.</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63785923"/>
                  </a:ext>
                </a:extLst>
              </a:tr>
              <a:tr h="991956">
                <a:tc>
                  <a:txBody>
                    <a:bodyPr/>
                    <a:lstStyle/>
                    <a:p>
                      <a:pPr>
                        <a:lnSpc>
                          <a:spcPct val="107000"/>
                        </a:lnSpc>
                        <a:spcAft>
                          <a:spcPts val="0"/>
                        </a:spcAft>
                      </a:pPr>
                      <a:r>
                        <a:rPr lang="en-GB" sz="1600" dirty="0">
                          <a:effectLst/>
                        </a:rPr>
                        <a:t>Waterworks Project</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dirty="0" err="1">
                          <a:effectLst/>
                        </a:rPr>
                        <a:t>Typha</a:t>
                      </a:r>
                      <a:r>
                        <a:rPr lang="en-GB" sz="1600" dirty="0">
                          <a:effectLst/>
                        </a:rPr>
                        <a:t>, Reed, Sphagnum, </a:t>
                      </a:r>
                      <a:r>
                        <a:rPr lang="en-GB" sz="1600" dirty="0" err="1">
                          <a:effectLst/>
                        </a:rPr>
                        <a:t>Glyceria</a:t>
                      </a:r>
                      <a:r>
                        <a:rPr lang="en-GB" sz="1600" dirty="0">
                          <a:effectLst/>
                        </a:rPr>
                        <a:t> and other cultivation</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59878501"/>
                  </a:ext>
                </a:extLst>
              </a:tr>
              <a:tr h="1038917">
                <a:tc>
                  <a:txBody>
                    <a:bodyPr/>
                    <a:lstStyle/>
                    <a:p>
                      <a:pPr>
                        <a:lnSpc>
                          <a:spcPct val="107000"/>
                        </a:lnSpc>
                        <a:spcAft>
                          <a:spcPts val="0"/>
                        </a:spcAft>
                      </a:pPr>
                      <a:r>
                        <a:rPr lang="en-GB" sz="1600">
                          <a:effectLst/>
                        </a:rPr>
                        <a:t>Wetland Conservation Biomass to Bioenergy</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effectLst/>
                        </a:rPr>
                        <a:t>Biomass production for energy – Reed, </a:t>
                      </a:r>
                      <a:r>
                        <a:rPr lang="en-GB" sz="1600" dirty="0" err="1">
                          <a:effectLst/>
                        </a:rPr>
                        <a:t>Typha</a:t>
                      </a:r>
                      <a:r>
                        <a:rPr lang="en-GB" sz="1600" dirty="0">
                          <a:effectLst/>
                        </a:rPr>
                        <a:t>, Fen biomass</a:t>
                      </a:r>
                      <a:r>
                        <a:rPr lang="en-GB" sz="1600" dirty="0" smtClean="0">
                          <a:effectLst/>
                        </a:rPr>
                        <a:t>.</a:t>
                      </a:r>
                      <a:endParaRPr lang="en-GB" sz="1600" dirty="0">
                        <a:effectLst/>
                      </a:endParaRPr>
                    </a:p>
                  </a:txBody>
                  <a:tcPr marL="68580" marR="68580" marT="0" marB="0"/>
                </a:tc>
                <a:extLst>
                  <a:ext uri="{0D108BD9-81ED-4DB2-BD59-A6C34878D82A}">
                    <a16:rowId xmlns:a16="http://schemas.microsoft.com/office/drawing/2014/main" val="3884043888"/>
                  </a:ext>
                </a:extLst>
              </a:tr>
              <a:tr h="1038917">
                <a:tc>
                  <a:txBody>
                    <a:bodyPr/>
                    <a:lstStyle/>
                    <a:p>
                      <a:pPr>
                        <a:lnSpc>
                          <a:spcPct val="107000"/>
                        </a:lnSpc>
                        <a:spcAft>
                          <a:spcPts val="0"/>
                        </a:spcAft>
                      </a:pPr>
                      <a:r>
                        <a:rPr lang="en-GB" sz="1600" dirty="0">
                          <a:effectLst/>
                        </a:rPr>
                        <a:t>CANAPE </a:t>
                      </a:r>
                      <a:r>
                        <a:rPr lang="en-GB" sz="1600" dirty="0" smtClean="0">
                          <a:effectLst/>
                        </a:rPr>
                        <a:t>project / Hickling Broad</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effectLst/>
                        </a:rPr>
                        <a:t>Converting surplus materials from conservation management into commercial products – reed and sedge.</a:t>
                      </a:r>
                      <a:endPar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53692774"/>
                  </a:ext>
                </a:extLst>
              </a:tr>
            </a:tbl>
          </a:graphicData>
        </a:graphic>
      </p:graphicFrame>
      <p:sp>
        <p:nvSpPr>
          <p:cNvPr id="5" name="Tekstvak 4"/>
          <p:cNvSpPr txBox="1"/>
          <p:nvPr/>
        </p:nvSpPr>
        <p:spPr>
          <a:xfrm>
            <a:off x="422514" y="174787"/>
            <a:ext cx="8298971" cy="1077218"/>
          </a:xfrm>
          <a:prstGeom prst="rect">
            <a:avLst/>
          </a:prstGeom>
          <a:noFill/>
        </p:spPr>
        <p:txBody>
          <a:bodyPr wrap="square" rtlCol="0">
            <a:spAutoFit/>
          </a:bodyPr>
          <a:lstStyle/>
          <a:p>
            <a:r>
              <a:rPr lang="nl-NL" sz="3200" b="1" dirty="0">
                <a:solidFill>
                  <a:srgbClr val="159961"/>
                </a:solidFill>
                <a:latin typeface="Open Sans"/>
                <a:cs typeface="Open Sans"/>
              </a:rPr>
              <a:t>Current State of </a:t>
            </a:r>
            <a:r>
              <a:rPr lang="nl-NL" sz="3200" b="1" dirty="0" smtClean="0">
                <a:solidFill>
                  <a:srgbClr val="159961"/>
                </a:solidFill>
                <a:latin typeface="Open Sans"/>
                <a:cs typeface="Open Sans"/>
              </a:rPr>
              <a:t>play: </a:t>
            </a:r>
          </a:p>
          <a:p>
            <a:r>
              <a:rPr lang="nl-NL" sz="3200" b="1" dirty="0" smtClean="0">
                <a:solidFill>
                  <a:srgbClr val="159961"/>
                </a:solidFill>
                <a:latin typeface="Open Sans"/>
                <a:cs typeface="Open Sans"/>
              </a:rPr>
              <a:t>alternative land management</a:t>
            </a:r>
            <a:endParaRPr lang="nl-NL" sz="2800" b="1" dirty="0">
              <a:solidFill>
                <a:srgbClr val="73B632"/>
              </a:solidFill>
            </a:endParaRPr>
          </a:p>
        </p:txBody>
      </p:sp>
      <p:sp>
        <p:nvSpPr>
          <p:cNvPr id="7" name="Rechthoek 6"/>
          <p:cNvSpPr/>
          <p:nvPr/>
        </p:nvSpPr>
        <p:spPr>
          <a:xfrm>
            <a:off x="0" y="6773078"/>
            <a:ext cx="9144000" cy="129014"/>
          </a:xfrm>
          <a:prstGeom prst="rect">
            <a:avLst/>
          </a:prstGeom>
          <a:solidFill>
            <a:srgbClr val="98C2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 name="TextBox 5"/>
          <p:cNvSpPr txBox="1"/>
          <p:nvPr/>
        </p:nvSpPr>
        <p:spPr>
          <a:xfrm>
            <a:off x="-2965622" y="580768"/>
            <a:ext cx="2780271" cy="369332"/>
          </a:xfrm>
          <a:prstGeom prst="rect">
            <a:avLst/>
          </a:prstGeom>
          <a:noFill/>
        </p:spPr>
        <p:txBody>
          <a:bodyPr wrap="square" rtlCol="0">
            <a:spAutoFit/>
          </a:bodyPr>
          <a:lstStyle/>
          <a:p>
            <a:endParaRPr lang="en-GB"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3199" y="1759520"/>
            <a:ext cx="4286294" cy="3216731"/>
          </a:xfrm>
          <a:prstGeom prst="rect">
            <a:avLst/>
          </a:prstGeom>
        </p:spPr>
      </p:pic>
      <p:sp>
        <p:nvSpPr>
          <p:cNvPr id="12" name="TextBox 11"/>
          <p:cNvSpPr txBox="1"/>
          <p:nvPr/>
        </p:nvSpPr>
        <p:spPr>
          <a:xfrm>
            <a:off x="5659956" y="4952991"/>
            <a:ext cx="3484044" cy="338554"/>
          </a:xfrm>
          <a:prstGeom prst="rect">
            <a:avLst/>
          </a:prstGeom>
          <a:noFill/>
        </p:spPr>
        <p:txBody>
          <a:bodyPr wrap="square" rtlCol="0">
            <a:spAutoFit/>
          </a:bodyPr>
          <a:lstStyle/>
          <a:p>
            <a:r>
              <a:rPr lang="en-GB" sz="1600" b="1" dirty="0"/>
              <a:t>Sphagnum Farming UK – Innovate UK</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8832" y="5383328"/>
            <a:ext cx="1495168" cy="383376"/>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5527" y="5425403"/>
            <a:ext cx="933305" cy="352526"/>
          </a:xfrm>
          <a:prstGeom prst="rect">
            <a:avLst/>
          </a:prstGeom>
        </p:spPr>
      </p:pic>
    </p:spTree>
    <p:extLst>
      <p:ext uri="{BB962C8B-B14F-4D97-AF65-F5344CB8AC3E}">
        <p14:creationId xmlns:p14="http://schemas.microsoft.com/office/powerpoint/2010/main" val="29454657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9000"/>
            <a:lum/>
          </a:blip>
          <a:srcRect/>
          <a:stretch>
            <a:fillRect l="-6000" r="-6000"/>
          </a:stretch>
        </a:blipFill>
        <a:effectLst/>
      </p:bgPr>
    </p:bg>
    <p:spTree>
      <p:nvGrpSpPr>
        <p:cNvPr id="1" name=""/>
        <p:cNvGrpSpPr/>
        <p:nvPr/>
      </p:nvGrpSpPr>
      <p:grpSpPr>
        <a:xfrm>
          <a:off x="0" y="0"/>
          <a:ext cx="0" cy="0"/>
          <a:chOff x="0" y="0"/>
          <a:chExt cx="0" cy="0"/>
        </a:xfrm>
      </p:grpSpPr>
      <p:sp>
        <p:nvSpPr>
          <p:cNvPr id="6" name="Tekstvak 5"/>
          <p:cNvSpPr txBox="1"/>
          <p:nvPr/>
        </p:nvSpPr>
        <p:spPr>
          <a:xfrm>
            <a:off x="554017" y="261079"/>
            <a:ext cx="6747218" cy="1015663"/>
          </a:xfrm>
          <a:prstGeom prst="rect">
            <a:avLst/>
          </a:prstGeom>
          <a:noFill/>
        </p:spPr>
        <p:txBody>
          <a:bodyPr wrap="square" rtlCol="0">
            <a:spAutoFit/>
          </a:bodyPr>
          <a:lstStyle/>
          <a:p>
            <a:r>
              <a:rPr lang="nl-NL" sz="3200" b="1" dirty="0" smtClean="0">
                <a:solidFill>
                  <a:srgbClr val="159961"/>
                </a:solidFill>
                <a:latin typeface="Open Sans"/>
                <a:cs typeface="Open Sans"/>
              </a:rPr>
              <a:t>Conclusions</a:t>
            </a:r>
            <a:endParaRPr lang="nl-NL" sz="3200" b="1" dirty="0">
              <a:solidFill>
                <a:srgbClr val="159961"/>
              </a:solidFill>
              <a:latin typeface="Open Sans"/>
              <a:cs typeface="Open Sans"/>
            </a:endParaRPr>
          </a:p>
          <a:p>
            <a:endParaRPr lang="nl-NL" sz="2800" b="1" dirty="0">
              <a:solidFill>
                <a:srgbClr val="73B632"/>
              </a:solidFill>
            </a:endParaRPr>
          </a:p>
        </p:txBody>
      </p:sp>
      <p:sp>
        <p:nvSpPr>
          <p:cNvPr id="3" name="Tijdelijke aanduiding voor inhoud 2"/>
          <p:cNvSpPr>
            <a:spLocks noGrp="1"/>
          </p:cNvSpPr>
          <p:nvPr>
            <p:ph sz="half" idx="1"/>
          </p:nvPr>
        </p:nvSpPr>
        <p:spPr>
          <a:xfrm>
            <a:off x="210066" y="883508"/>
            <a:ext cx="8798010" cy="4525963"/>
          </a:xfrm>
        </p:spPr>
        <p:txBody>
          <a:bodyPr>
            <a:normAutofit/>
          </a:bodyPr>
          <a:lstStyle/>
          <a:p>
            <a:pPr>
              <a:buClr>
                <a:srgbClr val="98C222"/>
              </a:buClr>
              <a:buFont typeface="Arial" panose="020B0604020202020204" pitchFamily="34" charset="0"/>
              <a:buChar char="•"/>
            </a:pPr>
            <a:r>
              <a:rPr lang="en-GB" sz="2000" b="1" dirty="0"/>
              <a:t>United Kingdom is </a:t>
            </a:r>
            <a:r>
              <a:rPr lang="en-GB" sz="2000" b="1" dirty="0" smtClean="0"/>
              <a:t>one </a:t>
            </a:r>
            <a:r>
              <a:rPr lang="en-GB" sz="2000" b="1" dirty="0"/>
              <a:t>of the countries leading the way in restoring </a:t>
            </a:r>
            <a:r>
              <a:rPr lang="en-GB" sz="2000" b="1" dirty="0" smtClean="0"/>
              <a:t>peatlands</a:t>
            </a:r>
          </a:p>
          <a:p>
            <a:pPr>
              <a:buClr>
                <a:srgbClr val="98C222"/>
              </a:buClr>
              <a:buFont typeface="Arial" panose="020B0604020202020204" pitchFamily="34" charset="0"/>
              <a:buChar char="•"/>
            </a:pPr>
            <a:r>
              <a:rPr lang="en-GB" sz="2000" b="1" dirty="0" smtClean="0"/>
              <a:t>Projects </a:t>
            </a:r>
            <a:r>
              <a:rPr lang="en-GB" sz="2000" b="1" dirty="0"/>
              <a:t>across the UK </a:t>
            </a:r>
            <a:r>
              <a:rPr lang="en-GB" sz="2000" b="1" dirty="0" smtClean="0"/>
              <a:t>are delivering </a:t>
            </a:r>
            <a:r>
              <a:rPr lang="en-GB" sz="2000" b="1" dirty="0"/>
              <a:t>often large scale, </a:t>
            </a:r>
            <a:r>
              <a:rPr lang="en-GB" sz="2000" b="1" dirty="0" smtClean="0"/>
              <a:t>restoration and rewetting of peatlands</a:t>
            </a:r>
          </a:p>
          <a:p>
            <a:pPr>
              <a:buClr>
                <a:srgbClr val="98C222"/>
              </a:buClr>
              <a:buFont typeface="Arial" panose="020B0604020202020204" pitchFamily="34" charset="0"/>
              <a:buChar char="•"/>
            </a:pPr>
            <a:r>
              <a:rPr lang="en-GB" sz="2000" b="1" dirty="0" smtClean="0"/>
              <a:t>Government commitments </a:t>
            </a:r>
            <a:r>
              <a:rPr lang="en-GB" sz="2000" b="1" dirty="0"/>
              <a:t>to secure </a:t>
            </a:r>
            <a:r>
              <a:rPr lang="en-GB" sz="2000" b="1" dirty="0" smtClean="0"/>
              <a:t>future </a:t>
            </a:r>
            <a:r>
              <a:rPr lang="en-GB" sz="2000" b="1" dirty="0"/>
              <a:t>of this </a:t>
            </a:r>
            <a:r>
              <a:rPr lang="en-GB" sz="2000" b="1" dirty="0" smtClean="0"/>
              <a:t>peatlands</a:t>
            </a:r>
          </a:p>
          <a:p>
            <a:pPr marL="0" indent="0">
              <a:buClr>
                <a:srgbClr val="98C222"/>
              </a:buClr>
              <a:buNone/>
            </a:pPr>
            <a:r>
              <a:rPr lang="en-GB" sz="2000" b="1" dirty="0" smtClean="0">
                <a:solidFill>
                  <a:srgbClr val="159961"/>
                </a:solidFill>
              </a:rPr>
              <a:t>And </a:t>
            </a:r>
            <a:r>
              <a:rPr lang="en-GB" sz="2000" b="1" dirty="0" smtClean="0">
                <a:solidFill>
                  <a:srgbClr val="159961"/>
                </a:solidFill>
              </a:rPr>
              <a:t>yet…</a:t>
            </a:r>
          </a:p>
          <a:p>
            <a:pPr>
              <a:buClr>
                <a:srgbClr val="98C222"/>
              </a:buClr>
              <a:buFont typeface="Arial" panose="020B0604020202020204" pitchFamily="34" charset="0"/>
              <a:buChar char="•"/>
            </a:pPr>
            <a:r>
              <a:rPr lang="en-GB" sz="2000" b="1" dirty="0" smtClean="0"/>
              <a:t>80</a:t>
            </a:r>
            <a:r>
              <a:rPr lang="en-GB" sz="2000" b="1" dirty="0"/>
              <a:t>% of our </a:t>
            </a:r>
            <a:r>
              <a:rPr lang="en-GB" sz="2000" b="1" dirty="0" smtClean="0"/>
              <a:t>UK peatlands </a:t>
            </a:r>
            <a:r>
              <a:rPr lang="en-GB" sz="2000" b="1" dirty="0"/>
              <a:t>are still in a damaged </a:t>
            </a:r>
            <a:r>
              <a:rPr lang="en-GB" sz="2000" b="1" dirty="0" smtClean="0"/>
              <a:t>state</a:t>
            </a:r>
          </a:p>
          <a:p>
            <a:pPr>
              <a:buClr>
                <a:srgbClr val="98C222"/>
              </a:buClr>
              <a:buFont typeface="Arial" panose="020B0604020202020204" pitchFamily="34" charset="0"/>
              <a:buChar char="•"/>
            </a:pPr>
            <a:r>
              <a:rPr lang="en-GB" sz="2000" b="1" dirty="0" smtClean="0"/>
              <a:t>There </a:t>
            </a:r>
            <a:r>
              <a:rPr lang="en-GB" sz="2000" b="1" dirty="0"/>
              <a:t>are conflicts between peatland restoration and </a:t>
            </a:r>
            <a:r>
              <a:rPr lang="en-GB" sz="2000" b="1" dirty="0" smtClean="0"/>
              <a:t>some subsidy-based land </a:t>
            </a:r>
            <a:r>
              <a:rPr lang="en-GB" sz="2000" b="1" dirty="0"/>
              <a:t>management </a:t>
            </a:r>
            <a:r>
              <a:rPr lang="en-GB" sz="2000" b="1" dirty="0" smtClean="0"/>
              <a:t>practices</a:t>
            </a:r>
          </a:p>
          <a:p>
            <a:pPr>
              <a:buClr>
                <a:srgbClr val="98C222"/>
              </a:buClr>
              <a:buFont typeface="Arial" panose="020B0604020202020204" pitchFamily="34" charset="0"/>
              <a:buChar char="•"/>
            </a:pPr>
            <a:r>
              <a:rPr lang="en-GB" sz="2000" b="1" dirty="0" smtClean="0"/>
              <a:t>We </a:t>
            </a:r>
            <a:r>
              <a:rPr lang="en-GB" sz="2000" b="1" dirty="0" smtClean="0"/>
              <a:t>are in a time of significant policy change post-</a:t>
            </a:r>
            <a:r>
              <a:rPr lang="en-GB" sz="2000" b="1" dirty="0" err="1" smtClean="0"/>
              <a:t>Brexit</a:t>
            </a:r>
            <a:endParaRPr lang="en-GB" sz="2000" b="1" dirty="0" smtClean="0"/>
          </a:p>
          <a:p>
            <a:endParaRPr lang="en-GB" sz="2000" dirty="0">
              <a:solidFill>
                <a:schemeClr val="bg1">
                  <a:lumMod val="50000"/>
                </a:schemeClr>
              </a:solidFill>
            </a:endParaRPr>
          </a:p>
          <a:p>
            <a:endParaRPr lang="nl-NL" sz="2000" dirty="0">
              <a:solidFill>
                <a:schemeClr val="bg1">
                  <a:lumMod val="50000"/>
                </a:schemeClr>
              </a:solidFill>
            </a:endParaRPr>
          </a:p>
        </p:txBody>
      </p:sp>
      <p:sp>
        <p:nvSpPr>
          <p:cNvPr id="8" name="Rechthoek 7"/>
          <p:cNvSpPr/>
          <p:nvPr/>
        </p:nvSpPr>
        <p:spPr>
          <a:xfrm>
            <a:off x="0" y="6773078"/>
            <a:ext cx="9144000" cy="129014"/>
          </a:xfrm>
          <a:prstGeom prst="rect">
            <a:avLst/>
          </a:prstGeom>
          <a:solidFill>
            <a:srgbClr val="98C2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9" name="Afbeelding 8"/>
          <p:cNvPicPr>
            <a:picLocks noChangeAspect="1"/>
          </p:cNvPicPr>
          <p:nvPr/>
        </p:nvPicPr>
        <p:blipFill>
          <a:blip r:embed="rId4"/>
          <a:stretch>
            <a:fillRect/>
          </a:stretch>
        </p:blipFill>
        <p:spPr>
          <a:xfrm>
            <a:off x="7478647" y="6061620"/>
            <a:ext cx="1338001" cy="582117"/>
          </a:xfrm>
          <a:prstGeom prst="rect">
            <a:avLst/>
          </a:prstGeom>
        </p:spPr>
      </p:pic>
    </p:spTree>
    <p:extLst>
      <p:ext uri="{BB962C8B-B14F-4D97-AF65-F5344CB8AC3E}">
        <p14:creationId xmlns:p14="http://schemas.microsoft.com/office/powerpoint/2010/main" val="9936351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idx="1"/>
          </p:nvPr>
        </p:nvPicPr>
        <p:blipFill>
          <a:blip r:embed="rId3">
            <a:extLst>
              <a:ext uri="{28A0092B-C50C-407E-A947-70E740481C1C}">
                <a14:useLocalDpi xmlns:a14="http://schemas.microsoft.com/office/drawing/2010/main" val="0"/>
              </a:ext>
            </a:extLst>
          </a:blip>
          <a:srcRect l="933" r="933"/>
          <a:stretch>
            <a:fillRect/>
          </a:stretch>
        </p:blipFill>
        <p:spPr>
          <a:xfrm>
            <a:off x="0" y="15875"/>
            <a:ext cx="9144000" cy="6000750"/>
          </a:xfrm>
        </p:spPr>
      </p:pic>
      <p:sp>
        <p:nvSpPr>
          <p:cNvPr id="5" name="Rechthoek 4"/>
          <p:cNvSpPr/>
          <p:nvPr/>
        </p:nvSpPr>
        <p:spPr>
          <a:xfrm>
            <a:off x="0" y="6773078"/>
            <a:ext cx="9144000" cy="129014"/>
          </a:xfrm>
          <a:prstGeom prst="rect">
            <a:avLst/>
          </a:prstGeom>
          <a:solidFill>
            <a:srgbClr val="98C2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6" name="Afbeelding 5"/>
          <p:cNvPicPr>
            <a:picLocks noChangeAspect="1"/>
          </p:cNvPicPr>
          <p:nvPr/>
        </p:nvPicPr>
        <p:blipFill>
          <a:blip r:embed="rId4"/>
          <a:stretch>
            <a:fillRect/>
          </a:stretch>
        </p:blipFill>
        <p:spPr>
          <a:xfrm>
            <a:off x="7478647" y="6061620"/>
            <a:ext cx="1338001" cy="582117"/>
          </a:xfrm>
          <a:prstGeom prst="rect">
            <a:avLst/>
          </a:prstGeom>
        </p:spPr>
      </p:pic>
      <p:sp>
        <p:nvSpPr>
          <p:cNvPr id="4" name="Rectangle 3"/>
          <p:cNvSpPr/>
          <p:nvPr/>
        </p:nvSpPr>
        <p:spPr>
          <a:xfrm>
            <a:off x="540897" y="1955281"/>
            <a:ext cx="8062207" cy="830997"/>
          </a:xfrm>
          <a:prstGeom prst="rect">
            <a:avLst/>
          </a:prstGeom>
          <a:solidFill>
            <a:schemeClr val="bg1"/>
          </a:solidFill>
        </p:spPr>
        <p:style>
          <a:lnRef idx="2">
            <a:schemeClr val="accent3"/>
          </a:lnRef>
          <a:fillRef idx="1">
            <a:schemeClr val="lt1"/>
          </a:fillRef>
          <a:effectRef idx="0">
            <a:schemeClr val="accent3"/>
          </a:effectRef>
          <a:fontRef idx="minor">
            <a:schemeClr val="dk1"/>
          </a:fontRef>
        </p:style>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dirty="0" smtClean="0">
                <a:solidFill>
                  <a:srgbClr val="98C222"/>
                </a:solidFill>
              </a:rPr>
              <a:t>UK peatland</a:t>
            </a:r>
            <a:r>
              <a:rPr lang="en-US" sz="4800" b="1" dirty="0" smtClean="0">
                <a:ln/>
                <a:solidFill>
                  <a:srgbClr val="98C222"/>
                </a:solidFill>
              </a:rPr>
              <a:t> </a:t>
            </a:r>
            <a:r>
              <a:rPr lang="en-US" sz="4800" b="1" dirty="0" smtClean="0">
                <a:solidFill>
                  <a:srgbClr val="98C222"/>
                </a:solidFill>
              </a:rPr>
              <a:t>policy is</a:t>
            </a:r>
            <a:r>
              <a:rPr lang="en-US" sz="4800" b="1" dirty="0" smtClean="0">
                <a:ln/>
                <a:solidFill>
                  <a:srgbClr val="98C222"/>
                </a:solidFill>
              </a:rPr>
              <a:t> </a:t>
            </a:r>
            <a:r>
              <a:rPr lang="en-US" sz="4800" b="1" dirty="0" smtClean="0">
                <a:solidFill>
                  <a:srgbClr val="98C222"/>
                </a:solidFill>
              </a:rPr>
              <a:t>complex</a:t>
            </a:r>
            <a:r>
              <a:rPr lang="en-US" sz="4800" b="1" dirty="0">
                <a:solidFill>
                  <a:srgbClr val="98C222"/>
                </a:solidFill>
              </a:rPr>
              <a:t>!</a:t>
            </a:r>
            <a:endParaRPr lang="en-US" sz="4800" b="1" dirty="0">
              <a:ln/>
              <a:solidFill>
                <a:srgbClr val="98C222"/>
              </a:solidFill>
            </a:endParaRPr>
          </a:p>
        </p:txBody>
      </p:sp>
      <p:sp>
        <p:nvSpPr>
          <p:cNvPr id="9" name="TextBox 8"/>
          <p:cNvSpPr txBox="1"/>
          <p:nvPr/>
        </p:nvSpPr>
        <p:spPr>
          <a:xfrm rot="701176">
            <a:off x="368300" y="1321865"/>
            <a:ext cx="1092200" cy="369332"/>
          </a:xfrm>
          <a:prstGeom prst="rect">
            <a:avLst/>
          </a:prstGeom>
          <a:solidFill>
            <a:schemeClr val="bg1"/>
          </a:solidFill>
        </p:spPr>
        <p:txBody>
          <a:bodyPr wrap="square" rtlCol="0">
            <a:spAutoFit/>
          </a:bodyPr>
          <a:lstStyle/>
          <a:p>
            <a:r>
              <a:rPr lang="en-GB" dirty="0"/>
              <a:t>Devolved</a:t>
            </a:r>
          </a:p>
        </p:txBody>
      </p:sp>
      <p:sp>
        <p:nvSpPr>
          <p:cNvPr id="10" name="TextBox 9"/>
          <p:cNvSpPr txBox="1"/>
          <p:nvPr/>
        </p:nvSpPr>
        <p:spPr>
          <a:xfrm rot="701176">
            <a:off x="409389" y="3206996"/>
            <a:ext cx="1092200" cy="369332"/>
          </a:xfrm>
          <a:prstGeom prst="rect">
            <a:avLst/>
          </a:prstGeom>
          <a:solidFill>
            <a:schemeClr val="bg1"/>
          </a:solidFill>
        </p:spPr>
        <p:txBody>
          <a:bodyPr wrap="square" rtlCol="0">
            <a:spAutoFit/>
          </a:bodyPr>
          <a:lstStyle/>
          <a:p>
            <a:r>
              <a:rPr lang="en-GB" dirty="0" err="1" smtClean="0"/>
              <a:t>Brexit</a:t>
            </a:r>
            <a:endParaRPr lang="en-GB" dirty="0"/>
          </a:p>
        </p:txBody>
      </p:sp>
      <p:sp>
        <p:nvSpPr>
          <p:cNvPr id="11" name="TextBox 10"/>
          <p:cNvSpPr txBox="1"/>
          <p:nvPr/>
        </p:nvSpPr>
        <p:spPr>
          <a:xfrm rot="342743">
            <a:off x="314837" y="4109748"/>
            <a:ext cx="1281304" cy="369332"/>
          </a:xfrm>
          <a:prstGeom prst="rect">
            <a:avLst/>
          </a:prstGeom>
          <a:solidFill>
            <a:schemeClr val="bg1"/>
          </a:solidFill>
        </p:spPr>
        <p:txBody>
          <a:bodyPr wrap="square" rtlCol="0">
            <a:spAutoFit/>
          </a:bodyPr>
          <a:lstStyle/>
          <a:p>
            <a:r>
              <a:rPr lang="en-GB" dirty="0" smtClean="0"/>
              <a:t>Agriculture </a:t>
            </a:r>
            <a:endParaRPr lang="en-GB" dirty="0"/>
          </a:p>
        </p:txBody>
      </p:sp>
      <p:sp>
        <p:nvSpPr>
          <p:cNvPr id="12" name="TextBox 11"/>
          <p:cNvSpPr txBox="1"/>
          <p:nvPr/>
        </p:nvSpPr>
        <p:spPr>
          <a:xfrm rot="21192462">
            <a:off x="6850129" y="3963506"/>
            <a:ext cx="1570172" cy="369332"/>
          </a:xfrm>
          <a:prstGeom prst="rect">
            <a:avLst/>
          </a:prstGeom>
          <a:solidFill>
            <a:schemeClr val="bg1"/>
          </a:solidFill>
        </p:spPr>
        <p:txBody>
          <a:bodyPr wrap="square" rtlCol="0">
            <a:spAutoFit/>
          </a:bodyPr>
          <a:lstStyle/>
          <a:p>
            <a:r>
              <a:rPr lang="en-GB" dirty="0" smtClean="0"/>
              <a:t>Environmental </a:t>
            </a:r>
            <a:endParaRPr lang="en-GB" dirty="0"/>
          </a:p>
        </p:txBody>
      </p:sp>
      <p:sp>
        <p:nvSpPr>
          <p:cNvPr id="13" name="TextBox 12"/>
          <p:cNvSpPr txBox="1"/>
          <p:nvPr/>
        </p:nvSpPr>
        <p:spPr>
          <a:xfrm rot="19960874">
            <a:off x="7839567" y="987777"/>
            <a:ext cx="1092200" cy="369332"/>
          </a:xfrm>
          <a:prstGeom prst="rect">
            <a:avLst/>
          </a:prstGeom>
          <a:solidFill>
            <a:schemeClr val="bg1"/>
          </a:solidFill>
        </p:spPr>
        <p:txBody>
          <a:bodyPr wrap="square" rtlCol="0">
            <a:spAutoFit/>
          </a:bodyPr>
          <a:lstStyle/>
          <a:p>
            <a:r>
              <a:rPr lang="en-GB" dirty="0" smtClean="0"/>
              <a:t>Planning</a:t>
            </a:r>
            <a:endParaRPr lang="en-GB" dirty="0"/>
          </a:p>
        </p:txBody>
      </p:sp>
      <p:sp>
        <p:nvSpPr>
          <p:cNvPr id="14" name="TextBox 13"/>
          <p:cNvSpPr txBox="1"/>
          <p:nvPr/>
        </p:nvSpPr>
        <p:spPr>
          <a:xfrm rot="701176">
            <a:off x="1147383" y="848853"/>
            <a:ext cx="1092200" cy="369332"/>
          </a:xfrm>
          <a:prstGeom prst="rect">
            <a:avLst/>
          </a:prstGeom>
          <a:solidFill>
            <a:schemeClr val="bg1"/>
          </a:solidFill>
        </p:spPr>
        <p:txBody>
          <a:bodyPr wrap="square" rtlCol="0">
            <a:spAutoFit/>
          </a:bodyPr>
          <a:lstStyle/>
          <a:p>
            <a:r>
              <a:rPr lang="en-GB" dirty="0" smtClean="0"/>
              <a:t>Climate</a:t>
            </a:r>
            <a:endParaRPr lang="en-GB" dirty="0"/>
          </a:p>
        </p:txBody>
      </p:sp>
      <p:sp>
        <p:nvSpPr>
          <p:cNvPr id="15" name="TextBox 14"/>
          <p:cNvSpPr txBox="1"/>
          <p:nvPr/>
        </p:nvSpPr>
        <p:spPr>
          <a:xfrm rot="20764541">
            <a:off x="7515094" y="3054545"/>
            <a:ext cx="1413006" cy="369332"/>
          </a:xfrm>
          <a:prstGeom prst="rect">
            <a:avLst/>
          </a:prstGeom>
          <a:solidFill>
            <a:schemeClr val="bg1"/>
          </a:solidFill>
        </p:spPr>
        <p:txBody>
          <a:bodyPr wrap="square" rtlCol="0">
            <a:spAutoFit/>
          </a:bodyPr>
          <a:lstStyle/>
          <a:p>
            <a:r>
              <a:rPr lang="en-GB" dirty="0" smtClean="0"/>
              <a:t>International</a:t>
            </a:r>
            <a:endParaRPr lang="en-GB" dirty="0"/>
          </a:p>
        </p:txBody>
      </p:sp>
      <p:sp>
        <p:nvSpPr>
          <p:cNvPr id="16" name="TextBox 15"/>
          <p:cNvSpPr txBox="1"/>
          <p:nvPr/>
        </p:nvSpPr>
        <p:spPr>
          <a:xfrm rot="19906772">
            <a:off x="3843909" y="704244"/>
            <a:ext cx="1035028" cy="369332"/>
          </a:xfrm>
          <a:prstGeom prst="rect">
            <a:avLst/>
          </a:prstGeom>
          <a:solidFill>
            <a:schemeClr val="bg1"/>
          </a:solidFill>
        </p:spPr>
        <p:txBody>
          <a:bodyPr wrap="square" rtlCol="0">
            <a:spAutoFit/>
          </a:bodyPr>
          <a:lstStyle/>
          <a:p>
            <a:r>
              <a:rPr lang="en-GB" dirty="0" smtClean="0"/>
              <a:t>Regional</a:t>
            </a:r>
            <a:endParaRPr lang="en-GB" dirty="0"/>
          </a:p>
        </p:txBody>
      </p:sp>
      <p:sp>
        <p:nvSpPr>
          <p:cNvPr id="17" name="TextBox 16"/>
          <p:cNvSpPr txBox="1"/>
          <p:nvPr/>
        </p:nvSpPr>
        <p:spPr>
          <a:xfrm rot="2531858">
            <a:off x="5911079" y="588265"/>
            <a:ext cx="1092200" cy="369332"/>
          </a:xfrm>
          <a:prstGeom prst="rect">
            <a:avLst/>
          </a:prstGeom>
          <a:solidFill>
            <a:schemeClr val="bg1"/>
          </a:solidFill>
        </p:spPr>
        <p:txBody>
          <a:bodyPr wrap="square" rtlCol="0">
            <a:spAutoFit/>
          </a:bodyPr>
          <a:lstStyle/>
          <a:p>
            <a:r>
              <a:rPr lang="en-GB" dirty="0" smtClean="0"/>
              <a:t>European</a:t>
            </a:r>
            <a:endParaRPr lang="en-GB" dirty="0"/>
          </a:p>
        </p:txBody>
      </p:sp>
      <p:sp>
        <p:nvSpPr>
          <p:cNvPr id="18" name="TextBox 17"/>
          <p:cNvSpPr txBox="1"/>
          <p:nvPr/>
        </p:nvSpPr>
        <p:spPr>
          <a:xfrm rot="701176">
            <a:off x="2340965" y="564501"/>
            <a:ext cx="964019" cy="369332"/>
          </a:xfrm>
          <a:prstGeom prst="rect">
            <a:avLst/>
          </a:prstGeom>
          <a:solidFill>
            <a:schemeClr val="bg1"/>
          </a:solidFill>
        </p:spPr>
        <p:txBody>
          <a:bodyPr wrap="square" rtlCol="0">
            <a:spAutoFit/>
          </a:bodyPr>
          <a:lstStyle/>
          <a:p>
            <a:r>
              <a:rPr lang="en-GB" dirty="0" smtClean="0"/>
              <a:t>Strategy</a:t>
            </a:r>
            <a:endParaRPr lang="en-GB" dirty="0"/>
          </a:p>
        </p:txBody>
      </p:sp>
      <p:sp>
        <p:nvSpPr>
          <p:cNvPr id="19" name="TextBox 18"/>
          <p:cNvSpPr txBox="1"/>
          <p:nvPr/>
        </p:nvSpPr>
        <p:spPr>
          <a:xfrm rot="19960874">
            <a:off x="7211549" y="565088"/>
            <a:ext cx="1253464" cy="369332"/>
          </a:xfrm>
          <a:prstGeom prst="rect">
            <a:avLst/>
          </a:prstGeom>
          <a:solidFill>
            <a:schemeClr val="bg1"/>
          </a:solidFill>
        </p:spPr>
        <p:txBody>
          <a:bodyPr wrap="square" rtlCol="0">
            <a:spAutoFit/>
          </a:bodyPr>
          <a:lstStyle/>
          <a:p>
            <a:r>
              <a:rPr lang="en-GB" dirty="0" smtClean="0"/>
              <a:t>Legislation</a:t>
            </a:r>
            <a:endParaRPr lang="en-GB" dirty="0"/>
          </a:p>
        </p:txBody>
      </p:sp>
      <p:sp>
        <p:nvSpPr>
          <p:cNvPr id="20" name="TextBox 19"/>
          <p:cNvSpPr txBox="1"/>
          <p:nvPr/>
        </p:nvSpPr>
        <p:spPr>
          <a:xfrm rot="20852101">
            <a:off x="2095373" y="1361483"/>
            <a:ext cx="1703317" cy="369332"/>
          </a:xfrm>
          <a:prstGeom prst="rect">
            <a:avLst/>
          </a:prstGeom>
          <a:solidFill>
            <a:schemeClr val="bg1"/>
          </a:solidFill>
        </p:spPr>
        <p:txBody>
          <a:bodyPr wrap="square" rtlCol="0">
            <a:spAutoFit/>
          </a:bodyPr>
          <a:lstStyle/>
          <a:p>
            <a:r>
              <a:rPr lang="en-GB" dirty="0" smtClean="0"/>
              <a:t>Carbon trading</a:t>
            </a:r>
            <a:endParaRPr lang="en-GB" dirty="0"/>
          </a:p>
        </p:txBody>
      </p:sp>
      <p:sp>
        <p:nvSpPr>
          <p:cNvPr id="21" name="TextBox 20"/>
          <p:cNvSpPr txBox="1"/>
          <p:nvPr/>
        </p:nvSpPr>
        <p:spPr>
          <a:xfrm rot="342743">
            <a:off x="4919236" y="1397978"/>
            <a:ext cx="1566669" cy="369332"/>
          </a:xfrm>
          <a:prstGeom prst="rect">
            <a:avLst/>
          </a:prstGeom>
          <a:solidFill>
            <a:schemeClr val="bg1"/>
          </a:solidFill>
        </p:spPr>
        <p:txBody>
          <a:bodyPr wrap="square" rtlCol="0">
            <a:spAutoFit/>
          </a:bodyPr>
          <a:lstStyle/>
          <a:p>
            <a:r>
              <a:rPr lang="en-GB" dirty="0" smtClean="0"/>
              <a:t>Natural Capital</a:t>
            </a:r>
            <a:endParaRPr lang="en-GB" dirty="0"/>
          </a:p>
        </p:txBody>
      </p:sp>
      <p:sp>
        <p:nvSpPr>
          <p:cNvPr id="22" name="TextBox 21"/>
          <p:cNvSpPr txBox="1"/>
          <p:nvPr/>
        </p:nvSpPr>
        <p:spPr>
          <a:xfrm rot="20202871">
            <a:off x="2263985" y="3563559"/>
            <a:ext cx="1366091" cy="369332"/>
          </a:xfrm>
          <a:prstGeom prst="rect">
            <a:avLst/>
          </a:prstGeom>
          <a:solidFill>
            <a:schemeClr val="bg1"/>
          </a:solidFill>
        </p:spPr>
        <p:txBody>
          <a:bodyPr wrap="square" rtlCol="0">
            <a:spAutoFit/>
          </a:bodyPr>
          <a:lstStyle/>
          <a:p>
            <a:r>
              <a:rPr lang="en-GB" dirty="0" smtClean="0"/>
              <a:t>Biodiversity</a:t>
            </a:r>
            <a:endParaRPr lang="en-GB" dirty="0"/>
          </a:p>
        </p:txBody>
      </p:sp>
      <p:sp>
        <p:nvSpPr>
          <p:cNvPr id="23" name="TextBox 22"/>
          <p:cNvSpPr txBox="1"/>
          <p:nvPr/>
        </p:nvSpPr>
        <p:spPr>
          <a:xfrm rot="20279238">
            <a:off x="5290488" y="3076294"/>
            <a:ext cx="1027489" cy="369332"/>
          </a:xfrm>
          <a:prstGeom prst="rect">
            <a:avLst/>
          </a:prstGeom>
          <a:solidFill>
            <a:schemeClr val="bg1"/>
          </a:solidFill>
        </p:spPr>
        <p:txBody>
          <a:bodyPr wrap="square" rtlCol="0">
            <a:spAutoFit/>
          </a:bodyPr>
          <a:lstStyle/>
          <a:p>
            <a:r>
              <a:rPr lang="en-GB" dirty="0" smtClean="0"/>
              <a:t>National </a:t>
            </a:r>
            <a:endParaRPr lang="en-GB" dirty="0"/>
          </a:p>
        </p:txBody>
      </p:sp>
    </p:spTree>
    <p:extLst>
      <p:ext uri="{BB962C8B-B14F-4D97-AF65-F5344CB8AC3E}">
        <p14:creationId xmlns:p14="http://schemas.microsoft.com/office/powerpoint/2010/main" val="36424433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0796" y="906021"/>
            <a:ext cx="5296970" cy="2030508"/>
          </a:xfrm>
          <a:prstGeom prst="rect">
            <a:avLst/>
          </a:prstGeom>
          <a:ln>
            <a:solidFill>
              <a:schemeClr val="accent3"/>
            </a:solidFill>
          </a:ln>
        </p:spPr>
      </p:pic>
      <p:sp>
        <p:nvSpPr>
          <p:cNvPr id="5" name="Tekstvak 4"/>
          <p:cNvSpPr txBox="1"/>
          <p:nvPr/>
        </p:nvSpPr>
        <p:spPr>
          <a:xfrm>
            <a:off x="266208" y="148884"/>
            <a:ext cx="6747218" cy="584776"/>
          </a:xfrm>
          <a:prstGeom prst="rect">
            <a:avLst/>
          </a:prstGeom>
          <a:noFill/>
        </p:spPr>
        <p:txBody>
          <a:bodyPr wrap="square" rtlCol="0">
            <a:spAutoFit/>
          </a:bodyPr>
          <a:lstStyle/>
          <a:p>
            <a:r>
              <a:rPr lang="nl-NL" sz="3200" b="1" dirty="0" smtClean="0">
                <a:solidFill>
                  <a:srgbClr val="159961"/>
                </a:solidFill>
                <a:latin typeface="Open Sans"/>
                <a:cs typeface="Open Sans"/>
              </a:rPr>
              <a:t>International obligations</a:t>
            </a:r>
            <a:endParaRPr lang="nl-NL" sz="3200" b="1" dirty="0">
              <a:solidFill>
                <a:srgbClr val="159961"/>
              </a:solidFill>
              <a:latin typeface="Open Sans"/>
              <a:cs typeface="Open Sans"/>
            </a:endParaRPr>
          </a:p>
        </p:txBody>
      </p:sp>
      <p:sp>
        <p:nvSpPr>
          <p:cNvPr id="7" name="Rechthoek 6"/>
          <p:cNvSpPr/>
          <p:nvPr/>
        </p:nvSpPr>
        <p:spPr>
          <a:xfrm>
            <a:off x="0" y="6773078"/>
            <a:ext cx="9144000" cy="129014"/>
          </a:xfrm>
          <a:prstGeom prst="rect">
            <a:avLst/>
          </a:prstGeom>
          <a:solidFill>
            <a:srgbClr val="98C2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8" name="Afbeelding 7"/>
          <p:cNvPicPr>
            <a:picLocks noChangeAspect="1"/>
          </p:cNvPicPr>
          <p:nvPr/>
        </p:nvPicPr>
        <p:blipFill>
          <a:blip r:embed="rId4"/>
          <a:stretch>
            <a:fillRect/>
          </a:stretch>
        </p:blipFill>
        <p:spPr>
          <a:xfrm>
            <a:off x="7478647" y="6061620"/>
            <a:ext cx="1338001" cy="582117"/>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208" y="4570209"/>
            <a:ext cx="4202908" cy="1979350"/>
          </a:xfrm>
          <a:prstGeom prst="rect">
            <a:avLst/>
          </a:prstGeom>
          <a:ln>
            <a:solidFill>
              <a:schemeClr val="accent3"/>
            </a:solidFill>
          </a:ln>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9532" y="3555214"/>
            <a:ext cx="3848234" cy="2284888"/>
          </a:xfrm>
          <a:prstGeom prst="rect">
            <a:avLst/>
          </a:prstGeom>
          <a:ln>
            <a:solidFill>
              <a:schemeClr val="accent3"/>
            </a:solidFill>
          </a:ln>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0333" y="2490569"/>
            <a:ext cx="3375452" cy="2250300"/>
          </a:xfrm>
          <a:prstGeom prst="rect">
            <a:avLst/>
          </a:prstGeom>
          <a:ln>
            <a:solidFill>
              <a:schemeClr val="accent3"/>
            </a:solidFill>
          </a:ln>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6208" y="906021"/>
            <a:ext cx="2257425" cy="2028825"/>
          </a:xfrm>
          <a:prstGeom prst="rect">
            <a:avLst/>
          </a:prstGeom>
          <a:ln>
            <a:solidFill>
              <a:schemeClr val="accent3"/>
            </a:solidFill>
          </a:ln>
        </p:spPr>
      </p:pic>
    </p:spTree>
    <p:extLst>
      <p:ext uri="{BB962C8B-B14F-4D97-AF65-F5344CB8AC3E}">
        <p14:creationId xmlns:p14="http://schemas.microsoft.com/office/powerpoint/2010/main" val="7835562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5212" y="4336816"/>
            <a:ext cx="4584917" cy="2324950"/>
          </a:xfrm>
          <a:prstGeom prst="rect">
            <a:avLst/>
          </a:prstGeom>
        </p:spPr>
      </p:pic>
      <p:sp>
        <p:nvSpPr>
          <p:cNvPr id="5" name="Tekstvak 4"/>
          <p:cNvSpPr txBox="1"/>
          <p:nvPr/>
        </p:nvSpPr>
        <p:spPr>
          <a:xfrm>
            <a:off x="266207" y="148884"/>
            <a:ext cx="7817919" cy="584775"/>
          </a:xfrm>
          <a:prstGeom prst="rect">
            <a:avLst/>
          </a:prstGeom>
          <a:noFill/>
        </p:spPr>
        <p:txBody>
          <a:bodyPr wrap="square" rtlCol="0">
            <a:spAutoFit/>
          </a:bodyPr>
          <a:lstStyle/>
          <a:p>
            <a:r>
              <a:rPr lang="nl-NL" sz="3200" b="1" dirty="0" smtClean="0">
                <a:solidFill>
                  <a:srgbClr val="159961"/>
                </a:solidFill>
                <a:latin typeface="Open Sans"/>
                <a:cs typeface="Open Sans"/>
              </a:rPr>
              <a:t>European policy drivers</a:t>
            </a:r>
            <a:endParaRPr lang="nl-NL" sz="3200" b="1" dirty="0">
              <a:solidFill>
                <a:srgbClr val="159961"/>
              </a:solidFill>
              <a:latin typeface="Open Sans"/>
              <a:cs typeface="Open Sans"/>
            </a:endParaRPr>
          </a:p>
        </p:txBody>
      </p:sp>
      <p:sp>
        <p:nvSpPr>
          <p:cNvPr id="7" name="Rechthoek 6"/>
          <p:cNvSpPr/>
          <p:nvPr/>
        </p:nvSpPr>
        <p:spPr>
          <a:xfrm>
            <a:off x="0" y="6773078"/>
            <a:ext cx="9144000" cy="129014"/>
          </a:xfrm>
          <a:prstGeom prst="rect">
            <a:avLst/>
          </a:prstGeom>
          <a:solidFill>
            <a:srgbClr val="98C2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8" name="Afbeelding 7"/>
          <p:cNvPicPr>
            <a:picLocks noChangeAspect="1"/>
          </p:cNvPicPr>
          <p:nvPr/>
        </p:nvPicPr>
        <p:blipFill>
          <a:blip r:embed="rId4"/>
          <a:stretch>
            <a:fillRect/>
          </a:stretch>
        </p:blipFill>
        <p:spPr>
          <a:xfrm>
            <a:off x="7478647" y="6061620"/>
            <a:ext cx="1338001" cy="582117"/>
          </a:xfrm>
          <a:prstGeom prst="rect">
            <a:avLst/>
          </a:prstGeom>
          <a:solidFill>
            <a:schemeClr val="bg1"/>
          </a:solidFill>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4571" y="863000"/>
            <a:ext cx="2847400" cy="2457898"/>
          </a:xfrm>
          <a:prstGeom prst="rect">
            <a:avLst/>
          </a:prstGeom>
          <a:ln>
            <a:solidFill>
              <a:schemeClr val="accent3"/>
            </a:solidFill>
          </a:ln>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520" y="863001"/>
            <a:ext cx="2615745" cy="2457898"/>
          </a:xfrm>
          <a:prstGeom prst="rect">
            <a:avLst/>
          </a:prstGeom>
          <a:ln>
            <a:solidFill>
              <a:schemeClr val="accent3"/>
            </a:solidFill>
          </a:ln>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12006" y="863000"/>
            <a:ext cx="2457898" cy="2457898"/>
          </a:xfrm>
          <a:prstGeom prst="rect">
            <a:avLst/>
          </a:prstGeom>
          <a:ln>
            <a:solidFill>
              <a:schemeClr val="accent3"/>
            </a:solidFill>
          </a:ln>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12006" y="3424505"/>
            <a:ext cx="2524108" cy="868552"/>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6207" y="3681068"/>
            <a:ext cx="3697631" cy="1941256"/>
          </a:xfrm>
          <a:prstGeom prst="rect">
            <a:avLst/>
          </a:prstGeom>
        </p:spPr>
      </p:pic>
    </p:spTree>
    <p:extLst>
      <p:ext uri="{BB962C8B-B14F-4D97-AF65-F5344CB8AC3E}">
        <p14:creationId xmlns:p14="http://schemas.microsoft.com/office/powerpoint/2010/main" val="11920171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946344" y="275507"/>
            <a:ext cx="6747218" cy="584776"/>
          </a:xfrm>
          <a:prstGeom prst="rect">
            <a:avLst/>
          </a:prstGeom>
          <a:noFill/>
        </p:spPr>
        <p:txBody>
          <a:bodyPr wrap="square" rtlCol="0">
            <a:spAutoFit/>
          </a:bodyPr>
          <a:lstStyle/>
          <a:p>
            <a:r>
              <a:rPr lang="nl-NL" sz="3200" b="1" dirty="0" smtClean="0">
                <a:solidFill>
                  <a:srgbClr val="159961"/>
                </a:solidFill>
                <a:latin typeface="Open Sans"/>
                <a:cs typeface="Open Sans"/>
              </a:rPr>
              <a:t>Policy and legislation in England</a:t>
            </a:r>
            <a:endParaRPr lang="nl-NL" sz="3200" b="1" dirty="0">
              <a:solidFill>
                <a:srgbClr val="159961"/>
              </a:solidFill>
              <a:latin typeface="Open Sans"/>
              <a:cs typeface="Open Sans"/>
            </a:endParaRPr>
          </a:p>
        </p:txBody>
      </p:sp>
      <p:sp>
        <p:nvSpPr>
          <p:cNvPr id="7" name="Rechthoek 6"/>
          <p:cNvSpPr/>
          <p:nvPr/>
        </p:nvSpPr>
        <p:spPr>
          <a:xfrm>
            <a:off x="0" y="6773078"/>
            <a:ext cx="9144000" cy="129014"/>
          </a:xfrm>
          <a:prstGeom prst="rect">
            <a:avLst/>
          </a:prstGeom>
          <a:solidFill>
            <a:srgbClr val="98C2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8" name="Afbeelding 7"/>
          <p:cNvPicPr>
            <a:picLocks noChangeAspect="1"/>
          </p:cNvPicPr>
          <p:nvPr/>
        </p:nvPicPr>
        <p:blipFill>
          <a:blip r:embed="rId3"/>
          <a:stretch>
            <a:fillRect/>
          </a:stretch>
        </p:blipFill>
        <p:spPr>
          <a:xfrm>
            <a:off x="7478647" y="6061620"/>
            <a:ext cx="1338001" cy="582117"/>
          </a:xfrm>
          <a:prstGeom prst="rect">
            <a:avLst/>
          </a:prstGeom>
        </p:spPr>
      </p:pic>
      <p:sp>
        <p:nvSpPr>
          <p:cNvPr id="3" name="TextBox 2"/>
          <p:cNvSpPr txBox="1"/>
          <p:nvPr/>
        </p:nvSpPr>
        <p:spPr>
          <a:xfrm>
            <a:off x="145469" y="1097581"/>
            <a:ext cx="4327677" cy="1938992"/>
          </a:xfrm>
          <a:prstGeom prst="rect">
            <a:avLst/>
          </a:prstGeom>
          <a:noFill/>
        </p:spPr>
        <p:txBody>
          <a:bodyPr wrap="square" rtlCol="0">
            <a:spAutoFit/>
          </a:bodyPr>
          <a:lstStyle/>
          <a:p>
            <a:pPr marL="285750" indent="-285750">
              <a:lnSpc>
                <a:spcPct val="150000"/>
              </a:lnSpc>
              <a:buClr>
                <a:srgbClr val="98C222"/>
              </a:buClr>
              <a:buFont typeface="Arial" panose="020B0604020202020204" pitchFamily="34" charset="0"/>
              <a:buChar char="•"/>
            </a:pPr>
            <a:r>
              <a:rPr lang="en-GB" b="1" dirty="0" smtClean="0"/>
              <a:t>Protection/ Conservation</a:t>
            </a:r>
            <a:r>
              <a:rPr lang="en-GB" dirty="0" smtClean="0"/>
              <a:t>:</a:t>
            </a:r>
          </a:p>
          <a:p>
            <a:pPr marL="742950" lvl="1" indent="-285750">
              <a:lnSpc>
                <a:spcPct val="150000"/>
              </a:lnSpc>
              <a:buClr>
                <a:srgbClr val="98C222"/>
              </a:buClr>
              <a:buFont typeface="Courier New" panose="02070309020205020404" pitchFamily="49" charset="0"/>
              <a:buChar char="o"/>
            </a:pPr>
            <a:r>
              <a:rPr lang="en-GB" dirty="0" smtClean="0"/>
              <a:t>Statutory </a:t>
            </a:r>
            <a:r>
              <a:rPr lang="en-GB" dirty="0"/>
              <a:t>area </a:t>
            </a:r>
            <a:r>
              <a:rPr lang="en-GB" dirty="0" smtClean="0"/>
              <a:t>designations (e.g. SSSIs</a:t>
            </a:r>
            <a:r>
              <a:rPr lang="en-GB" dirty="0"/>
              <a:t>)</a:t>
            </a:r>
            <a:endParaRPr lang="en-GB" dirty="0" smtClean="0"/>
          </a:p>
          <a:p>
            <a:pPr marL="742950" lvl="1" indent="-285750">
              <a:lnSpc>
                <a:spcPct val="150000"/>
              </a:lnSpc>
              <a:buClr>
                <a:srgbClr val="98C222"/>
              </a:buClr>
              <a:buFont typeface="Courier New" panose="02070309020205020404" pitchFamily="49" charset="0"/>
              <a:buChar char="o"/>
            </a:pPr>
            <a:r>
              <a:rPr lang="en-GB" dirty="0" smtClean="0"/>
              <a:t>National </a:t>
            </a:r>
            <a:r>
              <a:rPr lang="en-GB" dirty="0"/>
              <a:t>Planning Policy Framework</a:t>
            </a:r>
          </a:p>
          <a:p>
            <a:pPr lvl="1">
              <a:lnSpc>
                <a:spcPct val="150000"/>
              </a:lnSpc>
            </a:pPr>
            <a:endParaRPr lang="nl-BE" sz="800" dirty="0"/>
          </a:p>
        </p:txBody>
      </p:sp>
      <p:sp>
        <p:nvSpPr>
          <p:cNvPr id="9" name="TextBox 8"/>
          <p:cNvSpPr txBox="1"/>
          <p:nvPr/>
        </p:nvSpPr>
        <p:spPr>
          <a:xfrm>
            <a:off x="145469" y="3036573"/>
            <a:ext cx="8355980" cy="3785652"/>
          </a:xfrm>
          <a:prstGeom prst="rect">
            <a:avLst/>
          </a:prstGeom>
          <a:noFill/>
        </p:spPr>
        <p:txBody>
          <a:bodyPr wrap="square" rtlCol="0">
            <a:spAutoFit/>
          </a:bodyPr>
          <a:lstStyle/>
          <a:p>
            <a:pPr marL="628650" lvl="1" indent="-171450">
              <a:lnSpc>
                <a:spcPct val="150000"/>
              </a:lnSpc>
              <a:buClr>
                <a:srgbClr val="98C222"/>
              </a:buClr>
              <a:buFont typeface="Arial" panose="020B0604020202020204" pitchFamily="34" charset="0"/>
              <a:buChar char="•"/>
            </a:pPr>
            <a:endParaRPr lang="nl-BE" sz="800" dirty="0"/>
          </a:p>
          <a:p>
            <a:pPr marL="285750" indent="-285750">
              <a:lnSpc>
                <a:spcPct val="150000"/>
              </a:lnSpc>
              <a:buClr>
                <a:srgbClr val="98C222"/>
              </a:buClr>
              <a:buFont typeface="Arial" panose="020B0604020202020204" pitchFamily="34" charset="0"/>
              <a:buChar char="•"/>
            </a:pPr>
            <a:r>
              <a:rPr lang="en-GB" b="1" dirty="0" smtClean="0"/>
              <a:t>Funding for peatland restoration</a:t>
            </a:r>
          </a:p>
          <a:p>
            <a:pPr marL="742950" lvl="1" indent="-285750">
              <a:lnSpc>
                <a:spcPct val="150000"/>
              </a:lnSpc>
              <a:buClr>
                <a:srgbClr val="98C222"/>
              </a:buClr>
              <a:buFont typeface="Courier New" panose="02070309020205020404" pitchFamily="49" charset="0"/>
              <a:buChar char="o"/>
            </a:pPr>
            <a:r>
              <a:rPr lang="en-GB" dirty="0" smtClean="0"/>
              <a:t>Through </a:t>
            </a:r>
            <a:r>
              <a:rPr lang="en-GB" dirty="0" smtClean="0"/>
              <a:t>current voluntary agri-environment </a:t>
            </a:r>
            <a:r>
              <a:rPr lang="en-GB" dirty="0"/>
              <a:t>schemes </a:t>
            </a:r>
            <a:endParaRPr lang="en-GB" dirty="0" smtClean="0"/>
          </a:p>
          <a:p>
            <a:pPr marL="742950" lvl="1" indent="-285750">
              <a:lnSpc>
                <a:spcPct val="150000"/>
              </a:lnSpc>
              <a:buClr>
                <a:srgbClr val="98C222"/>
              </a:buClr>
              <a:buFont typeface="Courier New" panose="02070309020205020404" pitchFamily="49" charset="0"/>
              <a:buChar char="o"/>
            </a:pPr>
            <a:r>
              <a:rPr lang="en-GB" i="1" dirty="0" smtClean="0"/>
              <a:t>Can be conflicts </a:t>
            </a:r>
            <a:r>
              <a:rPr lang="en-GB" i="1" dirty="0"/>
              <a:t>between </a:t>
            </a:r>
            <a:r>
              <a:rPr lang="en-GB" i="1" dirty="0" smtClean="0"/>
              <a:t>restoration </a:t>
            </a:r>
            <a:r>
              <a:rPr lang="en-GB" i="1" dirty="0"/>
              <a:t>and </a:t>
            </a:r>
            <a:r>
              <a:rPr lang="en-GB" i="1" dirty="0" smtClean="0"/>
              <a:t>other </a:t>
            </a:r>
            <a:r>
              <a:rPr lang="en-GB" i="1" dirty="0"/>
              <a:t>land management </a:t>
            </a:r>
            <a:r>
              <a:rPr lang="en-GB" i="1" dirty="0" smtClean="0"/>
              <a:t>practices</a:t>
            </a:r>
          </a:p>
          <a:p>
            <a:pPr marL="742950" lvl="1" indent="-285750">
              <a:lnSpc>
                <a:spcPct val="150000"/>
              </a:lnSpc>
              <a:buClr>
                <a:srgbClr val="98C222"/>
              </a:buClr>
              <a:buFont typeface="Courier New" panose="02070309020205020404" pitchFamily="49" charset="0"/>
              <a:buChar char="o"/>
            </a:pPr>
            <a:r>
              <a:rPr lang="en-GB" dirty="0"/>
              <a:t>Government-level </a:t>
            </a:r>
            <a:r>
              <a:rPr lang="en-GB" dirty="0" smtClean="0"/>
              <a:t>(Defra) grant schemes (e.g. £10million in 2017)</a:t>
            </a:r>
          </a:p>
          <a:p>
            <a:pPr marL="628650" lvl="1" indent="-171450">
              <a:lnSpc>
                <a:spcPct val="150000"/>
              </a:lnSpc>
              <a:buClr>
                <a:srgbClr val="98C222"/>
              </a:buClr>
              <a:buFont typeface="Arial" panose="020B0604020202020204" pitchFamily="34" charset="0"/>
              <a:buChar char="•"/>
            </a:pPr>
            <a:endParaRPr lang="en-GB" sz="400" dirty="0" smtClean="0"/>
          </a:p>
          <a:p>
            <a:pPr marL="285750" indent="-285750">
              <a:lnSpc>
                <a:spcPct val="150000"/>
              </a:lnSpc>
              <a:buClr>
                <a:srgbClr val="98C222"/>
              </a:buClr>
              <a:buFont typeface="Arial" panose="020B0604020202020204" pitchFamily="34" charset="0"/>
              <a:buChar char="•"/>
            </a:pPr>
            <a:r>
              <a:rPr lang="en-GB" b="1" dirty="0" smtClean="0"/>
              <a:t>Climate legislation - </a:t>
            </a:r>
            <a:r>
              <a:rPr lang="en-GB" dirty="0"/>
              <a:t>Climate Change Act 2008 </a:t>
            </a:r>
            <a:endParaRPr lang="en-GB" b="1" dirty="0" smtClean="0"/>
          </a:p>
          <a:p>
            <a:pPr marL="742950" lvl="1" indent="-285750">
              <a:lnSpc>
                <a:spcPct val="150000"/>
              </a:lnSpc>
              <a:buClr>
                <a:srgbClr val="98C222"/>
              </a:buClr>
              <a:buFont typeface="Courier New" panose="02070309020205020404" pitchFamily="49" charset="0"/>
              <a:buChar char="o"/>
            </a:pPr>
            <a:r>
              <a:rPr lang="en-GB" dirty="0" smtClean="0"/>
              <a:t>Set </a:t>
            </a:r>
            <a:r>
              <a:rPr lang="en-GB" dirty="0"/>
              <a:t>emissions reductions </a:t>
            </a:r>
            <a:r>
              <a:rPr lang="en-GB" dirty="0" smtClean="0"/>
              <a:t>targets BUT does not include formal recognition that peatland play a important role in reaching targets  </a:t>
            </a:r>
          </a:p>
          <a:p>
            <a:pPr>
              <a:lnSpc>
                <a:spcPct val="150000"/>
              </a:lnSpc>
            </a:pPr>
            <a:endParaRPr lang="en-GB" dirty="0" smtClean="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097581"/>
            <a:ext cx="4374292" cy="2604786"/>
          </a:xfrm>
          <a:prstGeom prst="rect">
            <a:avLst/>
          </a:prstGeom>
        </p:spPr>
      </p:pic>
    </p:spTree>
    <p:extLst>
      <p:ext uri="{BB962C8B-B14F-4D97-AF65-F5344CB8AC3E}">
        <p14:creationId xmlns:p14="http://schemas.microsoft.com/office/powerpoint/2010/main" val="5128434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946344" y="275507"/>
            <a:ext cx="6747218" cy="1077218"/>
          </a:xfrm>
          <a:prstGeom prst="rect">
            <a:avLst/>
          </a:prstGeom>
          <a:noFill/>
        </p:spPr>
        <p:txBody>
          <a:bodyPr wrap="square" rtlCol="0">
            <a:spAutoFit/>
          </a:bodyPr>
          <a:lstStyle/>
          <a:p>
            <a:r>
              <a:rPr lang="en-GB" sz="3200" b="1" dirty="0">
                <a:solidFill>
                  <a:srgbClr val="159961"/>
                </a:solidFill>
                <a:latin typeface="Open Sans"/>
                <a:cs typeface="Open Sans"/>
              </a:rPr>
              <a:t>A Green Future: 25 Year Plan to improve the Environment </a:t>
            </a:r>
          </a:p>
        </p:txBody>
      </p:sp>
      <p:sp>
        <p:nvSpPr>
          <p:cNvPr id="7" name="Rechthoek 6"/>
          <p:cNvSpPr/>
          <p:nvPr/>
        </p:nvSpPr>
        <p:spPr>
          <a:xfrm>
            <a:off x="0" y="6773078"/>
            <a:ext cx="9144000" cy="129014"/>
          </a:xfrm>
          <a:prstGeom prst="rect">
            <a:avLst/>
          </a:prstGeom>
          <a:solidFill>
            <a:srgbClr val="98C2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8" name="Afbeelding 7"/>
          <p:cNvPicPr>
            <a:picLocks noChangeAspect="1"/>
          </p:cNvPicPr>
          <p:nvPr/>
        </p:nvPicPr>
        <p:blipFill>
          <a:blip r:embed="rId3"/>
          <a:stretch>
            <a:fillRect/>
          </a:stretch>
        </p:blipFill>
        <p:spPr>
          <a:xfrm>
            <a:off x="7478647" y="6061620"/>
            <a:ext cx="1338001" cy="582117"/>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3965" y="2045339"/>
            <a:ext cx="3792683" cy="2986738"/>
          </a:xfrm>
          <a:prstGeom prst="rect">
            <a:avLst/>
          </a:prstGeom>
          <a:ln>
            <a:solidFill>
              <a:schemeClr val="accent3"/>
            </a:solidFill>
          </a:ln>
        </p:spPr>
      </p:pic>
      <p:sp>
        <p:nvSpPr>
          <p:cNvPr id="9" name="TextBox 8"/>
          <p:cNvSpPr txBox="1"/>
          <p:nvPr/>
        </p:nvSpPr>
        <p:spPr>
          <a:xfrm>
            <a:off x="145469" y="1495285"/>
            <a:ext cx="4624239" cy="4431983"/>
          </a:xfrm>
          <a:prstGeom prst="rect">
            <a:avLst/>
          </a:prstGeom>
          <a:noFill/>
        </p:spPr>
        <p:txBody>
          <a:bodyPr wrap="square" rtlCol="0">
            <a:spAutoFit/>
          </a:bodyPr>
          <a:lstStyle/>
          <a:p>
            <a:pPr lvl="1">
              <a:lnSpc>
                <a:spcPct val="150000"/>
              </a:lnSpc>
            </a:pPr>
            <a:endParaRPr lang="nl-BE" sz="800" dirty="0"/>
          </a:p>
          <a:p>
            <a:pPr>
              <a:lnSpc>
                <a:spcPct val="150000"/>
              </a:lnSpc>
            </a:pPr>
            <a:r>
              <a:rPr lang="en-GB" b="1" dirty="0" smtClean="0"/>
              <a:t>Specific peatland objectives include: </a:t>
            </a:r>
          </a:p>
          <a:p>
            <a:pPr marL="285750" lvl="0" indent="-285750">
              <a:lnSpc>
                <a:spcPct val="150000"/>
              </a:lnSpc>
              <a:buClr>
                <a:srgbClr val="98C222"/>
              </a:buClr>
              <a:buFont typeface="Arial" panose="020B0604020202020204" pitchFamily="34" charset="0"/>
              <a:buChar char="•"/>
            </a:pPr>
            <a:r>
              <a:rPr lang="en-GB" dirty="0" smtClean="0"/>
              <a:t>Improving </a:t>
            </a:r>
            <a:r>
              <a:rPr lang="en-GB" dirty="0"/>
              <a:t>soil health,</a:t>
            </a:r>
            <a:r>
              <a:rPr lang="en-GB" i="1" dirty="0"/>
              <a:t> </a:t>
            </a:r>
            <a:r>
              <a:rPr lang="en-GB" dirty="0"/>
              <a:t>restoring and protecting vulnerable peatlands </a:t>
            </a:r>
          </a:p>
          <a:p>
            <a:pPr marL="285750" lvl="0" indent="-285750">
              <a:lnSpc>
                <a:spcPct val="150000"/>
              </a:lnSpc>
              <a:buClr>
                <a:srgbClr val="98C222"/>
              </a:buClr>
              <a:buFont typeface="Arial" panose="020B0604020202020204" pitchFamily="34" charset="0"/>
              <a:buChar char="•"/>
            </a:pPr>
            <a:r>
              <a:rPr lang="en-GB" dirty="0" smtClean="0"/>
              <a:t>Ending </a:t>
            </a:r>
            <a:r>
              <a:rPr lang="en-GB" dirty="0"/>
              <a:t>peat use in horticultural products by 2030 </a:t>
            </a:r>
          </a:p>
          <a:p>
            <a:pPr marL="285750" lvl="0" indent="-285750">
              <a:lnSpc>
                <a:spcPct val="150000"/>
              </a:lnSpc>
              <a:buClr>
                <a:srgbClr val="98C222"/>
              </a:buClr>
              <a:buFont typeface="Arial" panose="020B0604020202020204" pitchFamily="34" charset="0"/>
              <a:buChar char="•"/>
            </a:pPr>
            <a:r>
              <a:rPr lang="en-GB" dirty="0" smtClean="0"/>
              <a:t>Create </a:t>
            </a:r>
            <a:r>
              <a:rPr lang="en-GB" dirty="0"/>
              <a:t>and deliver a new ambitious framework for peat restoration in England to ensure all of our peatlands are functioning for the needs of wildlife and people by 2030.</a:t>
            </a:r>
          </a:p>
          <a:p>
            <a:pPr>
              <a:lnSpc>
                <a:spcPct val="150000"/>
              </a:lnSpc>
            </a:pPr>
            <a:endParaRPr lang="en-GB" dirty="0" smtClean="0"/>
          </a:p>
        </p:txBody>
      </p:sp>
    </p:spTree>
    <p:extLst>
      <p:ext uri="{BB962C8B-B14F-4D97-AF65-F5344CB8AC3E}">
        <p14:creationId xmlns:p14="http://schemas.microsoft.com/office/powerpoint/2010/main" val="38558215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1198391" y="128168"/>
            <a:ext cx="6747218" cy="584775"/>
          </a:xfrm>
          <a:prstGeom prst="rect">
            <a:avLst/>
          </a:prstGeom>
          <a:noFill/>
        </p:spPr>
        <p:txBody>
          <a:bodyPr wrap="square" rtlCol="0">
            <a:spAutoFit/>
          </a:bodyPr>
          <a:lstStyle/>
          <a:p>
            <a:r>
              <a:rPr lang="nl-NL" sz="3200" b="1" dirty="0" smtClean="0">
                <a:solidFill>
                  <a:srgbClr val="159961"/>
                </a:solidFill>
                <a:latin typeface="Open Sans"/>
                <a:cs typeface="Open Sans"/>
              </a:rPr>
              <a:t>Key policy and strategy reports</a:t>
            </a:r>
            <a:endParaRPr lang="nl-NL" sz="3200" b="1" dirty="0">
              <a:solidFill>
                <a:srgbClr val="159961"/>
              </a:solidFill>
              <a:latin typeface="Open Sans"/>
              <a:cs typeface="Open Sans"/>
            </a:endParaRPr>
          </a:p>
        </p:txBody>
      </p:sp>
      <p:sp>
        <p:nvSpPr>
          <p:cNvPr id="7" name="Rechthoek 6"/>
          <p:cNvSpPr/>
          <p:nvPr/>
        </p:nvSpPr>
        <p:spPr>
          <a:xfrm>
            <a:off x="0" y="6773078"/>
            <a:ext cx="9144000" cy="129014"/>
          </a:xfrm>
          <a:prstGeom prst="rect">
            <a:avLst/>
          </a:prstGeom>
          <a:solidFill>
            <a:srgbClr val="98C2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8" name="Afbeelding 7"/>
          <p:cNvPicPr>
            <a:picLocks noChangeAspect="1"/>
          </p:cNvPicPr>
          <p:nvPr/>
        </p:nvPicPr>
        <p:blipFill>
          <a:blip r:embed="rId3"/>
          <a:stretch>
            <a:fillRect/>
          </a:stretch>
        </p:blipFill>
        <p:spPr>
          <a:xfrm>
            <a:off x="7478647" y="6061620"/>
            <a:ext cx="1338001" cy="582117"/>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43569">
            <a:off x="5856775" y="1025265"/>
            <a:ext cx="2763839" cy="391872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11046">
            <a:off x="385541" y="2290141"/>
            <a:ext cx="2948095" cy="4169828"/>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29460">
            <a:off x="786832" y="1023750"/>
            <a:ext cx="3293331" cy="326879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28600">
            <a:off x="3654279" y="2138439"/>
            <a:ext cx="2881692" cy="4012991"/>
          </a:xfrm>
          <a:prstGeom prst="rect">
            <a:avLst/>
          </a:prstGeom>
          <a:ln>
            <a:solidFill>
              <a:schemeClr val="accent3"/>
            </a:solidFill>
          </a:ln>
        </p:spPr>
      </p:pic>
    </p:spTree>
    <p:extLst>
      <p:ext uri="{BB962C8B-B14F-4D97-AF65-F5344CB8AC3E}">
        <p14:creationId xmlns:p14="http://schemas.microsoft.com/office/powerpoint/2010/main" val="39490342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364453" y="186924"/>
            <a:ext cx="8062574" cy="584775"/>
          </a:xfrm>
          <a:prstGeom prst="rect">
            <a:avLst/>
          </a:prstGeom>
          <a:noFill/>
        </p:spPr>
        <p:txBody>
          <a:bodyPr wrap="square" rtlCol="0">
            <a:spAutoFit/>
          </a:bodyPr>
          <a:lstStyle/>
          <a:p>
            <a:r>
              <a:rPr lang="nl-NL" sz="3200" b="1" dirty="0" smtClean="0">
                <a:solidFill>
                  <a:srgbClr val="159961"/>
                </a:solidFill>
                <a:latin typeface="Open Sans"/>
                <a:cs typeface="Open Sans"/>
              </a:rPr>
              <a:t>Regional </a:t>
            </a:r>
            <a:r>
              <a:rPr lang="nl-NL" sz="3200" b="1" dirty="0" smtClean="0">
                <a:solidFill>
                  <a:srgbClr val="159961"/>
                </a:solidFill>
                <a:latin typeface="Open Sans"/>
                <a:cs typeface="Open Sans"/>
              </a:rPr>
              <a:t>Policy</a:t>
            </a:r>
            <a:r>
              <a:rPr lang="nl-NL" sz="3200" b="1" dirty="0" smtClean="0">
                <a:solidFill>
                  <a:srgbClr val="159961"/>
                </a:solidFill>
                <a:latin typeface="Open Sans"/>
                <a:cs typeface="Open Sans"/>
              </a:rPr>
              <a:t>: Greater Manchester</a:t>
            </a:r>
            <a:endParaRPr lang="nl-NL" sz="3200" b="1" dirty="0">
              <a:solidFill>
                <a:srgbClr val="159961"/>
              </a:solidFill>
              <a:latin typeface="Open Sans"/>
              <a:cs typeface="Open Sans"/>
            </a:endParaRPr>
          </a:p>
        </p:txBody>
      </p:sp>
      <p:sp>
        <p:nvSpPr>
          <p:cNvPr id="7" name="Rechthoek 6"/>
          <p:cNvSpPr/>
          <p:nvPr/>
        </p:nvSpPr>
        <p:spPr>
          <a:xfrm>
            <a:off x="0" y="6773078"/>
            <a:ext cx="9144000" cy="129014"/>
          </a:xfrm>
          <a:prstGeom prst="rect">
            <a:avLst/>
          </a:prstGeom>
          <a:solidFill>
            <a:srgbClr val="98C2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8" name="Afbeelding 7"/>
          <p:cNvPicPr>
            <a:picLocks noChangeAspect="1"/>
          </p:cNvPicPr>
          <p:nvPr/>
        </p:nvPicPr>
        <p:blipFill>
          <a:blip r:embed="rId3"/>
          <a:stretch>
            <a:fillRect/>
          </a:stretch>
        </p:blipFill>
        <p:spPr>
          <a:xfrm>
            <a:off x="7478647" y="6061620"/>
            <a:ext cx="1338001" cy="582117"/>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296" y="1017588"/>
            <a:ext cx="3828444" cy="462155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2655" y="1017588"/>
            <a:ext cx="3489674" cy="243712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5602" y="3584051"/>
            <a:ext cx="3654292" cy="2299032"/>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12244" y="2942867"/>
            <a:ext cx="2552700" cy="1790700"/>
          </a:xfrm>
          <a:prstGeom prst="rect">
            <a:avLst/>
          </a:prstGeom>
        </p:spPr>
      </p:pic>
      <p:sp>
        <p:nvSpPr>
          <p:cNvPr id="4" name="TextBox 3"/>
          <p:cNvSpPr txBox="1"/>
          <p:nvPr/>
        </p:nvSpPr>
        <p:spPr>
          <a:xfrm>
            <a:off x="6154564" y="2989981"/>
            <a:ext cx="2272463" cy="369332"/>
          </a:xfrm>
          <a:prstGeom prst="rect">
            <a:avLst/>
          </a:prstGeom>
          <a:noFill/>
        </p:spPr>
        <p:txBody>
          <a:bodyPr wrap="square" rtlCol="0">
            <a:spAutoFit/>
          </a:bodyPr>
          <a:lstStyle/>
          <a:p>
            <a:r>
              <a:rPr lang="en-GB" dirty="0"/>
              <a:t>The Salford Local </a:t>
            </a:r>
            <a:r>
              <a:rPr lang="en-GB" dirty="0" smtClean="0"/>
              <a:t>Plan</a:t>
            </a:r>
            <a:endParaRPr lang="en-GB" b="1" dirty="0"/>
          </a:p>
        </p:txBody>
      </p:sp>
    </p:spTree>
    <p:extLst>
      <p:ext uri="{BB962C8B-B14F-4D97-AF65-F5344CB8AC3E}">
        <p14:creationId xmlns:p14="http://schemas.microsoft.com/office/powerpoint/2010/main" val="8614239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364453" y="541946"/>
            <a:ext cx="8062574" cy="584775"/>
          </a:xfrm>
          <a:prstGeom prst="rect">
            <a:avLst/>
          </a:prstGeom>
          <a:noFill/>
        </p:spPr>
        <p:txBody>
          <a:bodyPr wrap="square" rtlCol="0">
            <a:spAutoFit/>
          </a:bodyPr>
          <a:lstStyle/>
          <a:p>
            <a:r>
              <a:rPr lang="nl-NL" sz="3200" b="1" dirty="0" smtClean="0">
                <a:solidFill>
                  <a:srgbClr val="159961"/>
                </a:solidFill>
                <a:latin typeface="Open Sans"/>
                <a:cs typeface="Open Sans"/>
              </a:rPr>
              <a:t>Regional Policy: Lancashire</a:t>
            </a:r>
            <a:endParaRPr lang="nl-NL" sz="3200" b="1" dirty="0">
              <a:solidFill>
                <a:srgbClr val="159961"/>
              </a:solidFill>
              <a:latin typeface="Open Sans"/>
              <a:cs typeface="Open Sans"/>
            </a:endParaRPr>
          </a:p>
        </p:txBody>
      </p:sp>
      <p:sp>
        <p:nvSpPr>
          <p:cNvPr id="6" name="Tekstvak 5"/>
          <p:cNvSpPr txBox="1"/>
          <p:nvPr/>
        </p:nvSpPr>
        <p:spPr>
          <a:xfrm>
            <a:off x="218980" y="1355435"/>
            <a:ext cx="4799829" cy="3276282"/>
          </a:xfrm>
          <a:prstGeom prst="rect">
            <a:avLst/>
          </a:prstGeom>
          <a:noFill/>
        </p:spPr>
        <p:txBody>
          <a:bodyPr wrap="square" rtlCol="0">
            <a:spAutoFit/>
          </a:bodyPr>
          <a:lstStyle/>
          <a:p>
            <a:endParaRPr lang="en-GB" sz="2000" dirty="0"/>
          </a:p>
          <a:p>
            <a:pPr marL="342900" indent="-342900">
              <a:buClr>
                <a:srgbClr val="98C222"/>
              </a:buClr>
              <a:buFont typeface="Arial" panose="020B0604020202020204" pitchFamily="34" charset="0"/>
              <a:buChar char="•"/>
            </a:pPr>
            <a:r>
              <a:rPr lang="nl-BE" sz="2000" dirty="0"/>
              <a:t>Lancashire Climate Change Strategy 2009-2020</a:t>
            </a:r>
            <a:endParaRPr lang="en-GB" sz="2000" i="1" dirty="0"/>
          </a:p>
          <a:p>
            <a:pPr marL="342900" indent="-342900" fontAlgn="base">
              <a:lnSpc>
                <a:spcPct val="150000"/>
              </a:lnSpc>
              <a:buClr>
                <a:srgbClr val="98C222"/>
              </a:buClr>
              <a:buFont typeface="Arial" panose="020B0604020202020204" pitchFamily="34" charset="0"/>
              <a:buChar char="•"/>
            </a:pPr>
            <a:r>
              <a:rPr lang="nl-BE" sz="2000" dirty="0"/>
              <a:t>Lancashire Green Infrastructure Strategy (2009</a:t>
            </a:r>
            <a:r>
              <a:rPr lang="nl-BE" sz="2000" dirty="0" smtClean="0"/>
              <a:t>)</a:t>
            </a:r>
          </a:p>
          <a:p>
            <a:pPr marL="342900" indent="-342900" fontAlgn="base">
              <a:lnSpc>
                <a:spcPct val="150000"/>
              </a:lnSpc>
              <a:buClr>
                <a:srgbClr val="98C222"/>
              </a:buClr>
              <a:buFont typeface="Arial" panose="020B0604020202020204" pitchFamily="34" charset="0"/>
              <a:buChar char="•"/>
            </a:pPr>
            <a:r>
              <a:rPr lang="nl-BE" sz="2000" dirty="0"/>
              <a:t>Landscape Strategy for Lancashire (2000)</a:t>
            </a:r>
            <a:endParaRPr lang="en-GB" sz="2000" i="1" dirty="0"/>
          </a:p>
          <a:p>
            <a:pPr marL="342900" indent="-342900" fontAlgn="base">
              <a:lnSpc>
                <a:spcPct val="150000"/>
              </a:lnSpc>
              <a:buClr>
                <a:srgbClr val="98C222"/>
              </a:buClr>
              <a:buFont typeface="Arial" panose="020B0604020202020204" pitchFamily="34" charset="0"/>
              <a:buChar char="•"/>
            </a:pPr>
            <a:r>
              <a:rPr lang="nl-BE" sz="2000" dirty="0" smtClean="0"/>
              <a:t>Local </a:t>
            </a:r>
            <a:r>
              <a:rPr lang="nl-BE" sz="2000" dirty="0"/>
              <a:t>Plan for Lancaster District 2011-2031 </a:t>
            </a:r>
            <a:endParaRPr lang="en-GB" sz="2000" i="1" dirty="0"/>
          </a:p>
        </p:txBody>
      </p:sp>
      <p:sp>
        <p:nvSpPr>
          <p:cNvPr id="7" name="Rechthoek 6"/>
          <p:cNvSpPr/>
          <p:nvPr/>
        </p:nvSpPr>
        <p:spPr>
          <a:xfrm>
            <a:off x="0" y="6773078"/>
            <a:ext cx="9144000" cy="129014"/>
          </a:xfrm>
          <a:prstGeom prst="rect">
            <a:avLst/>
          </a:prstGeom>
          <a:solidFill>
            <a:srgbClr val="98C2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8" name="Afbeelding 7"/>
          <p:cNvPicPr>
            <a:picLocks noChangeAspect="1"/>
          </p:cNvPicPr>
          <p:nvPr/>
        </p:nvPicPr>
        <p:blipFill>
          <a:blip r:embed="rId3"/>
          <a:stretch>
            <a:fillRect/>
          </a:stretch>
        </p:blipFill>
        <p:spPr>
          <a:xfrm>
            <a:off x="7478647" y="6061620"/>
            <a:ext cx="1338001" cy="58211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6145" y="1759471"/>
            <a:ext cx="3870504" cy="2739795"/>
          </a:xfrm>
          <a:prstGeom prst="rect">
            <a:avLst/>
          </a:prstGeom>
        </p:spPr>
      </p:pic>
    </p:spTree>
    <p:extLst>
      <p:ext uri="{BB962C8B-B14F-4D97-AF65-F5344CB8AC3E}">
        <p14:creationId xmlns:p14="http://schemas.microsoft.com/office/powerpoint/2010/main" val="1052343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7241</TotalTime>
  <Words>2365</Words>
  <Application>Microsoft Office PowerPoint</Application>
  <PresentationFormat>On-screen Show (4:3)</PresentationFormat>
  <Paragraphs>228</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Courier New</vt:lpstr>
      <vt:lpstr>Open Sans</vt:lpstr>
      <vt:lpstr>Times New Roman</vt:lpstr>
      <vt:lpstr>Office-thema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Ontverpia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Frank Peeters</dc:creator>
  <cp:lastModifiedBy>Sarah Johnson</cp:lastModifiedBy>
  <cp:revision>159</cp:revision>
  <dcterms:created xsi:type="dcterms:W3CDTF">2017-01-13T10:17:35Z</dcterms:created>
  <dcterms:modified xsi:type="dcterms:W3CDTF">2020-09-29T19:26:04Z</dcterms:modified>
</cp:coreProperties>
</file>